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1" r:id="rId1"/>
    <p:sldMasterId id="2147483991" r:id="rId2"/>
  </p:sldMasterIdLst>
  <p:notesMasterIdLst>
    <p:notesMasterId r:id="rId24"/>
  </p:notesMasterIdLst>
  <p:handoutMasterIdLst>
    <p:handoutMasterId r:id="rId25"/>
  </p:handoutMasterIdLst>
  <p:sldIdLst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5" r:id="rId15"/>
    <p:sldId id="299" r:id="rId16"/>
    <p:sldId id="300" r:id="rId17"/>
    <p:sldId id="301" r:id="rId18"/>
    <p:sldId id="302" r:id="rId19"/>
    <p:sldId id="303" r:id="rId20"/>
    <p:sldId id="306" r:id="rId21"/>
    <p:sldId id="304" r:id="rId22"/>
    <p:sldId id="275" r:id="rId23"/>
  </p:sldIdLst>
  <p:sldSz cx="9144000" cy="51482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54D"/>
    <a:srgbClr val="16273E"/>
    <a:srgbClr val="C7C8D7"/>
    <a:srgbClr val="DADBEA"/>
    <a:srgbClr val="E0E1F1"/>
    <a:srgbClr val="95A9C7"/>
    <a:srgbClr val="D60000"/>
    <a:srgbClr val="1E3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3" autoAdjust="0"/>
    <p:restoredTop sz="94660"/>
  </p:normalViewPr>
  <p:slideViewPr>
    <p:cSldViewPr>
      <p:cViewPr varScale="1">
        <p:scale>
          <a:sx n="118" d="100"/>
          <a:sy n="118" d="100"/>
        </p:scale>
        <p:origin x="-528" y="-77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F824E9-DF77-C144-81F1-6E250A07CBF3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Footnote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36D1EB-FA2F-4E46-8DD0-5812A077A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79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ED75455-DD45-3F40-89D3-E20034D929AF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4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smtClean="0"/>
              <a:t>Footnote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41AD25C-5F99-E04E-BABE-3E27D4CF4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476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262626"/>
                </a:solidFill>
                <a:ea typeface="ＭＳ Ｐゴシック" charset="-128"/>
              </a:rPr>
              <a:t>Node-scoped NDMP still supported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Footnote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1AD25C-5F99-E04E-BABE-3E27D4CF4E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2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200" dirty="0" smtClean="0"/>
              <a:t>The </a:t>
            </a:r>
            <a:r>
              <a:rPr lang="en-US" altLang="en-US" sz="1200" dirty="0" err="1" smtClean="0"/>
              <a:t>Netapp</a:t>
            </a:r>
            <a:r>
              <a:rPr lang="en-US" altLang="en-US" sz="1200" dirty="0" smtClean="0"/>
              <a:t> cluster “</a:t>
            </a:r>
            <a:r>
              <a:rPr lang="en-US" altLang="en-US" sz="1200" dirty="0" err="1" smtClean="0"/>
              <a:t>nascluster</a:t>
            </a:r>
            <a:r>
              <a:rPr lang="en-US" altLang="en-US" sz="1200" dirty="0" smtClean="0"/>
              <a:t>” is a two-node cluster. Nodes are named “nascluster-01” and “nascluster-02”</a:t>
            </a:r>
          </a:p>
          <a:p>
            <a:pPr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200" dirty="0" smtClean="0"/>
              <a:t>Two tape drives are attached to both nodes within the cluster</a:t>
            </a:r>
          </a:p>
          <a:p>
            <a:pPr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200" dirty="0" smtClean="0"/>
              <a:t>NDMP drive names indicate the node to which a drive is attached </a:t>
            </a:r>
            <a:r>
              <a:rPr lang="en-US" altLang="en-US" sz="1200" dirty="0" err="1" smtClean="0"/>
              <a:t>eg</a:t>
            </a:r>
            <a:r>
              <a:rPr lang="en-US" altLang="en-US" sz="1200" dirty="0" smtClean="0"/>
              <a:t>: </a:t>
            </a:r>
            <a:r>
              <a:rPr lang="en-US" altLang="en-US" sz="1200" b="1" dirty="0" smtClean="0"/>
              <a:t>/nascluster-01/rst2l</a:t>
            </a:r>
          </a:p>
          <a:p>
            <a:pPr>
              <a:lnSpc>
                <a:spcPct val="89000"/>
              </a:lnSpc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200" b="1" dirty="0" smtClean="0">
                <a:latin typeface="Courier New" pitchFamily="49" charset="0"/>
              </a:rPr>
              <a:t>SHOW NASDEV &lt;</a:t>
            </a:r>
            <a:r>
              <a:rPr lang="en-US" altLang="en-US" sz="1200" b="1" dirty="0" err="1" smtClean="0">
                <a:latin typeface="Courier New" pitchFamily="49" charset="0"/>
              </a:rPr>
              <a:t>datamovername</a:t>
            </a:r>
            <a:r>
              <a:rPr lang="en-US" altLang="en-US" sz="1200" b="1" dirty="0" smtClean="0">
                <a:latin typeface="Courier New" pitchFamily="49" charset="0"/>
              </a:rPr>
              <a:t>&gt;</a:t>
            </a:r>
            <a:r>
              <a:rPr lang="en-US" altLang="en-US" sz="1200" dirty="0" smtClean="0"/>
              <a:t> </a:t>
            </a: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Destination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Device Name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nascluster-01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drive1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/nascluster-01/rst2l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nascluster-01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drive2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/nascluster-01/rst1l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nascluster-02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drive1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/nascluster-02/rst1l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nascluster-02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drive2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/nascluster-02/rst2l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Setup Process  - Configure the Cluster :</a:t>
            </a:r>
          </a:p>
          <a:p>
            <a:pPr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Refer to the following </a:t>
            </a:r>
            <a:r>
              <a:rPr lang="en-US" altLang="en-US" sz="1400" dirty="0" err="1" smtClean="0">
                <a:solidFill>
                  <a:srgbClr val="262626"/>
                </a:solidFill>
                <a:ea typeface="ＭＳ Ｐゴシック" charset="-128"/>
              </a:rPr>
              <a:t>Netapp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 publications for collecting necessary information on cluster:</a:t>
            </a:r>
          </a:p>
          <a:p>
            <a:pPr lvl="1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Clustered Data </a:t>
            </a:r>
            <a:r>
              <a:rPr lang="en-US" altLang="en-US" sz="1400" i="1" dirty="0" err="1" smtClean="0">
                <a:solidFill>
                  <a:srgbClr val="1A1718"/>
                </a:solidFill>
                <a:ea typeface="ＭＳ Ｐゴシック" charset="-128"/>
              </a:rPr>
              <a:t>OnTap</a:t>
            </a: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 8.3: NDMP Configuration Express Guide</a:t>
            </a:r>
          </a:p>
          <a:p>
            <a:pPr lvl="1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Clustered Data </a:t>
            </a:r>
            <a:r>
              <a:rPr lang="en-US" altLang="en-US" sz="1400" i="1" dirty="0" err="1" smtClean="0">
                <a:solidFill>
                  <a:srgbClr val="1A1718"/>
                </a:solidFill>
                <a:ea typeface="ＭＳ Ｐゴシック" charset="-128"/>
              </a:rPr>
              <a:t>OnTap</a:t>
            </a: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 8.3: Data Protection and Tape Backup and Recovery Guide</a:t>
            </a:r>
          </a:p>
          <a:p>
            <a:pPr lvl="1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Clustered Data </a:t>
            </a:r>
            <a:r>
              <a:rPr lang="en-US" altLang="en-US" sz="1400" i="1" dirty="0" err="1" smtClean="0">
                <a:solidFill>
                  <a:srgbClr val="1A1718"/>
                </a:solidFill>
                <a:ea typeface="ＭＳ Ｐゴシック" charset="-128"/>
              </a:rPr>
              <a:t>OnTap</a:t>
            </a: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 8.3 Commands: Manual Page Reference</a:t>
            </a:r>
          </a:p>
          <a:p>
            <a:pPr marL="431800" lvl="1" indent="-215900">
              <a:spcAft>
                <a:spcPts val="1138"/>
              </a:spcAft>
              <a:buFont typeface="StarSymbol" charset="0"/>
              <a:buAutoNum type="arabicParenR"/>
              <a:defRPr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Log in to the command line console of the cluster using the cluster-management interface</a:t>
            </a:r>
          </a:p>
          <a:p>
            <a:pPr marL="431800" lvl="1" indent="-215900">
              <a:spcAft>
                <a:spcPts val="1138"/>
              </a:spcAft>
              <a:buFont typeface="StarSymbol" charset="0"/>
              <a:buAutoNum type="arabicParenR"/>
              <a:defRPr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Enable SVM-scoped NDMP on the cluster</a:t>
            </a:r>
          </a:p>
          <a:p>
            <a:pPr lvl="2">
              <a:lnSpc>
                <a:spcPct val="89000"/>
              </a:lnSpc>
              <a:spcAft>
                <a:spcPts val="850"/>
              </a:spcAft>
              <a:buSzPct val="45000"/>
              <a:buFont typeface="Wingdings" charset="2"/>
              <a:buChar char=""/>
              <a:defRPr/>
            </a:pP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system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 node-scoped off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Setup Process  - Configure the Cluster :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Configure the NDMP user id and password for cluster-wide access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Identify the special “admin” SVM on the cluster: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show -type admin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Enable NDMP on the admin SVM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on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adminSVM</a:t>
            </a:r>
            <a:endParaRPr lang="en-US" altLang="en-US" sz="1400" dirty="0" smtClean="0">
              <a:solidFill>
                <a:srgbClr val="1A1718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Create user for NDMP operations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security login create -user-or-group-name backup_admin1 -application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ssh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authmethod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password -role backup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Generate a new password for this user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generate-password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adminSVM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-user backup_admin1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Setup Process  - Configure the Cluster :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Configure an </a:t>
            </a:r>
            <a:r>
              <a:rPr lang="en-US" altLang="en-US" sz="1400" dirty="0" err="1" smtClean="0">
                <a:solidFill>
                  <a:srgbClr val="262626"/>
                </a:solidFill>
                <a:ea typeface="ＭＳ Ｐゴシック" charset="-128"/>
              </a:rPr>
              <a:t>Intercluster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 network Interface on cluster for NDMP operations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Ensure all nodes in cluster have an </a:t>
            </a:r>
            <a:r>
              <a:rPr lang="en-US" altLang="en-US" sz="1400" dirty="0" err="1" smtClean="0">
                <a:solidFill>
                  <a:srgbClr val="1A1718"/>
                </a:solidFill>
                <a:cs typeface="Courier New" pitchFamily="49" charset="0"/>
              </a:rPr>
              <a:t>intercluster</a:t>
            </a: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 logical interface (LIF)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network interface show -role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intercluster</a:t>
            </a:r>
            <a:endParaRPr lang="en-US" altLang="en-US" sz="1400" dirty="0" smtClean="0">
              <a:solidFill>
                <a:srgbClr val="1A1718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Allow NDMP through the firewall of the </a:t>
            </a:r>
            <a:r>
              <a:rPr lang="en-US" altLang="en-US" sz="1400" dirty="0" err="1" smtClean="0">
                <a:solidFill>
                  <a:srgbClr val="1A1718"/>
                </a:solidFill>
                <a:cs typeface="Courier New" pitchFamily="49" charset="0"/>
              </a:rPr>
              <a:t>intercluster</a:t>
            </a: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 interfaces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system services firewall policy modify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adminSVM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-policy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intercluster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-service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0.0.0.0/0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Modify “failover” policy for </a:t>
            </a:r>
            <a:r>
              <a:rPr lang="en-US" altLang="en-US" sz="1400" dirty="0" err="1" smtClean="0">
                <a:solidFill>
                  <a:srgbClr val="1A1718"/>
                </a:solidFill>
                <a:cs typeface="Courier New" pitchFamily="49" charset="0"/>
              </a:rPr>
              <a:t>intercluster</a:t>
            </a: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 interfaces to  “local-only”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network interface modify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adminSVM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lif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IC1 -failover-policy local-only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Specify the interface types needed for NDMP data connections with the “preferred-interface-role”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modify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adminSVM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-preferred-interface-role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intercluster,cluster-mgmt,node-mgmt</a:t>
            </a:r>
            <a:endParaRPr lang="en-US" altLang="en-US" sz="1400" dirty="0" smtClean="0">
              <a:solidFill>
                <a:srgbClr val="1A1718"/>
              </a:solidFill>
              <a:latin typeface="Courier New" pitchFamily="49" charset="0"/>
              <a:cs typeface="Courier New" pitchFamily="49" charset="0"/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Setup Process  - Configure a Node and Data mover  on TSM: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Get the IP address, </a:t>
            </a:r>
            <a:r>
              <a:rPr lang="en-US" altLang="en-US" sz="1400" dirty="0" err="1" smtClean="0">
                <a:solidFill>
                  <a:srgbClr val="262626"/>
                </a:solidFill>
                <a:ea typeface="ＭＳ Ｐゴシック" charset="-128"/>
              </a:rPr>
              <a:t>userid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 and password on cluster for NDMP operations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Find an </a:t>
            </a:r>
            <a:r>
              <a:rPr lang="en-US" altLang="en-US" sz="1400" dirty="0" err="1" smtClean="0">
                <a:solidFill>
                  <a:srgbClr val="1A1718"/>
                </a:solidFill>
                <a:cs typeface="Courier New" pitchFamily="49" charset="0"/>
              </a:rPr>
              <a:t>intercluster</a:t>
            </a: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 network interface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network interface show -role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intercluster</a:t>
            </a:r>
            <a:endParaRPr lang="en-US" altLang="en-US" sz="1400" dirty="0" smtClean="0">
              <a:solidFill>
                <a:srgbClr val="1A1718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Use the backup user created with “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security-login create</a:t>
            </a: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” command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Use the password generated by “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generate-password</a:t>
            </a: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” command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Register a NAS node and Data mover.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Example: Register a node named “NASCLUSTER” for a </a:t>
            </a:r>
            <a:r>
              <a:rPr lang="en-US" altLang="en-US" sz="1400" dirty="0" err="1" smtClean="0">
                <a:solidFill>
                  <a:srgbClr val="1A1718"/>
                </a:solidFill>
                <a:cs typeface="Courier New" pitchFamily="49" charset="0"/>
              </a:rPr>
              <a:t>Netapp</a:t>
            </a: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 cluster:</a:t>
            </a:r>
          </a:p>
          <a:p>
            <a:pPr lvl="1" eaLnBrk="1">
              <a:lnSpc>
                <a:spcPct val="89000"/>
              </a:lnSpc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REGISTER NODE NASCLUSTER *** TYPE=NAS</a:t>
            </a:r>
          </a:p>
          <a:p>
            <a:pPr lvl="1" eaLnBrk="1">
              <a:lnSpc>
                <a:spcPct val="89000"/>
              </a:lnSpc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DEFINE DATAMOVER NASCLUSTER  </a:t>
            </a:r>
            <a:r>
              <a:rPr lang="en-US" altLang="en-US" sz="1400" b="1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TYPE=NASCLUSTER 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HLA=... USER= PASSW=</a:t>
            </a:r>
          </a:p>
          <a:p>
            <a:pPr lvl="2" eaLnBrk="1">
              <a:spcAft>
                <a:spcPts val="850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Additional data movers are defined automatically for each physical node found in the cluster</a:t>
            </a:r>
          </a:p>
          <a:p>
            <a:pPr eaLnBrk="1">
              <a:spcAft>
                <a:spcPts val="1425"/>
              </a:spcAft>
              <a:buClrTx/>
              <a:buSzTx/>
              <a:buFontTx/>
              <a:buNone/>
            </a:pPr>
            <a:endParaRPr lang="en-US" altLang="en-US" sz="1400" dirty="0" smtClean="0">
              <a:solidFill>
                <a:srgbClr val="262626"/>
              </a:solidFill>
              <a:ea typeface="ＭＳ Ｐゴシック" charset="-128"/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Setup Process -  Define Paths to drives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Gather the following data from the </a:t>
            </a:r>
            <a:r>
              <a:rPr lang="en-US" altLang="en-US" sz="1400" dirty="0" err="1" smtClean="0">
                <a:solidFill>
                  <a:srgbClr val="1A1718"/>
                </a:solidFill>
                <a:ea typeface="ＭＳ Ｐゴシック" charset="-128"/>
              </a:rPr>
              <a:t>Netapp</a:t>
            </a: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 Cluster for defining drive paths:</a:t>
            </a:r>
          </a:p>
          <a:p>
            <a:pPr lvl="2" eaLnBrk="1">
              <a:spcAft>
                <a:spcPts val="850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Identify all tape devices and the nodes to which each device is attached.</a:t>
            </a:r>
            <a:b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node hardware tape drive show -node cluster-01</a:t>
            </a:r>
          </a:p>
          <a:p>
            <a:pPr lvl="2" eaLnBrk="1">
              <a:spcAft>
                <a:spcPts val="850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Identify device name and serial number for each device</a:t>
            </a:r>
            <a:b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storage tape show-tape-drive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Note that the server's “SHOW NASDEV” command may be used Ex:</a:t>
            </a:r>
            <a:b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</a:br>
            <a: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       Device: /tsmcluster-02/rst14l</a:t>
            </a:r>
            <a:b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</a:br>
            <a: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  Description: Hewlett-Packard LTO-4</a:t>
            </a:r>
            <a:b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</a:br>
            <a: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     Capacity: 81633 bpi 40GB </a:t>
            </a:r>
            <a:r>
              <a:rPr lang="en-US" altLang="en-US" sz="1100" dirty="0" err="1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cmp</a:t>
            </a:r>
            <a: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 DLTIV</a:t>
            </a:r>
            <a:b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</a:br>
            <a: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          WWN: WWN[2:000:0000c9:8fbbc8]L6</a:t>
            </a:r>
            <a:b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</a:br>
            <a:r>
              <a:rPr lang="en-US" altLang="en-US" sz="11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Serial Number: SN[6283198003]L6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Select a path for the library device – either from TSM server or one of the node specific data movers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Define paths to each drive from each node specific data mover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endParaRPr lang="en-US" altLang="en-US" sz="1400" dirty="0" smtClean="0">
              <a:solidFill>
                <a:srgbClr val="1A1718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Setup Process  - Configure the Cluster :</a:t>
            </a:r>
          </a:p>
          <a:p>
            <a:pPr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Refer to the following </a:t>
            </a:r>
            <a:r>
              <a:rPr lang="en-US" altLang="en-US" sz="1400" dirty="0" err="1" smtClean="0">
                <a:solidFill>
                  <a:srgbClr val="262626"/>
                </a:solidFill>
                <a:ea typeface="ＭＳ Ｐゴシック" charset="-128"/>
              </a:rPr>
              <a:t>Netapp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 publications for collecting necessary information on cluster:</a:t>
            </a:r>
          </a:p>
          <a:p>
            <a:pPr lvl="1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Clustered Data </a:t>
            </a:r>
            <a:r>
              <a:rPr lang="en-US" altLang="en-US" sz="1400" i="1" dirty="0" err="1" smtClean="0">
                <a:solidFill>
                  <a:srgbClr val="1A1718"/>
                </a:solidFill>
                <a:ea typeface="ＭＳ Ｐゴシック" charset="-128"/>
              </a:rPr>
              <a:t>OnTap</a:t>
            </a: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 8.3: NDMP Configuration Express Guide</a:t>
            </a:r>
          </a:p>
          <a:p>
            <a:pPr lvl="1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Clustered Data </a:t>
            </a:r>
            <a:r>
              <a:rPr lang="en-US" altLang="en-US" sz="1400" i="1" dirty="0" err="1" smtClean="0">
                <a:solidFill>
                  <a:srgbClr val="1A1718"/>
                </a:solidFill>
                <a:ea typeface="ＭＳ Ｐゴシック" charset="-128"/>
              </a:rPr>
              <a:t>OnTap</a:t>
            </a:r>
            <a:r>
              <a:rPr lang="en-US" altLang="en-US" sz="1400" i="1" dirty="0" smtClean="0">
                <a:solidFill>
                  <a:srgbClr val="1A1718"/>
                </a:solidFill>
                <a:ea typeface="ＭＳ Ｐゴシック" charset="-128"/>
              </a:rPr>
              <a:t> 8.3: Data Protection and Tape Backup and Recovery Guide</a:t>
            </a:r>
          </a:p>
          <a:p>
            <a:pPr marL="431800" lvl="1" indent="-215900">
              <a:spcAft>
                <a:spcPts val="1138"/>
              </a:spcAft>
              <a:buFont typeface="StarSymbol" charset="0"/>
              <a:buAutoNum type="arabicParenR"/>
              <a:defRPr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Log in to the command line console of the cluster using the cluster-management interface</a:t>
            </a:r>
          </a:p>
          <a:p>
            <a:pPr marL="431800" lvl="1" indent="-215900">
              <a:spcAft>
                <a:spcPts val="1138"/>
              </a:spcAft>
              <a:buFont typeface="StarSymbol" charset="0"/>
              <a:buAutoNum type="arabicParenR"/>
              <a:defRPr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Enable SVM-scoped NDMP on the cluster</a:t>
            </a:r>
          </a:p>
          <a:p>
            <a:pPr lvl="2">
              <a:lnSpc>
                <a:spcPct val="89000"/>
              </a:lnSpc>
              <a:spcAft>
                <a:spcPts val="850"/>
              </a:spcAft>
              <a:buSzPct val="45000"/>
              <a:buFont typeface="Wingdings" charset="2"/>
              <a:buChar char=""/>
              <a:defRPr/>
            </a:pP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system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 node-scoped off</a:t>
            </a:r>
          </a:p>
          <a:p>
            <a:pPr>
              <a:spcAft>
                <a:spcPts val="1425"/>
              </a:spcAft>
              <a:buClrTx/>
              <a:buSzTx/>
              <a:buFontTx/>
              <a:buNone/>
              <a:defRPr/>
            </a:pPr>
            <a:endParaRPr lang="en-US" altLang="en-US" sz="1400" dirty="0" smtClean="0">
              <a:solidFill>
                <a:srgbClr val="262626"/>
              </a:solidFill>
              <a:ea typeface="ＭＳ Ｐゴシック" charset="-128"/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Setup Process  - Configure the Cluster :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Configure the NDMP user id and password for the SVM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Identify the SVM on the cluster: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show -type data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Enable NDMP on the SVM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on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svm1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Create user for NDMP operations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security login create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svm1 -user-or-group-name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-application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ssh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authmethod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password -role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vsadmin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-backup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Generate a new NDMP password for this user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generate-password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svm1 -user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vsndmp</a:t>
            </a:r>
            <a:endParaRPr lang="en-US" altLang="en-US" sz="1400" dirty="0" smtClean="0">
              <a:solidFill>
                <a:srgbClr val="1A1718"/>
              </a:solidFill>
              <a:latin typeface="Courier New" pitchFamily="49" charset="0"/>
              <a:cs typeface="Courier New" pitchFamily="49" charset="0"/>
            </a:endParaRPr>
          </a:p>
          <a:p>
            <a:pPr eaLnBrk="1">
              <a:spcAft>
                <a:spcPts val="1425"/>
              </a:spcAft>
              <a:buClrTx/>
              <a:buSzTx/>
              <a:buFontTx/>
              <a:buNone/>
            </a:pPr>
            <a:endParaRPr lang="en-US" altLang="en-US" sz="1400" dirty="0" smtClean="0">
              <a:solidFill>
                <a:srgbClr val="262626"/>
              </a:solidFill>
              <a:ea typeface="ＭＳ Ｐゴシック" charset="-128"/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Setup Process  - Configure the Cluster :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Configure a data network Interfaces on cluster for NDMP operations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Ensure all nodes in cluster have an </a:t>
            </a:r>
            <a:r>
              <a:rPr lang="en-US" altLang="en-US" sz="1400" dirty="0" err="1" smtClean="0">
                <a:solidFill>
                  <a:srgbClr val="1A1718"/>
                </a:solidFill>
                <a:cs typeface="Courier New" pitchFamily="49" charset="0"/>
              </a:rPr>
              <a:t>intercluster</a:t>
            </a: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 LIF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Find a data network interface assigned to the SVM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network interface show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vs1 -role data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Ensure assigned firewall policy allows NDMP through the data interface</a:t>
            </a:r>
            <a:b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network interface show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vs1 -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lif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IC1 </a:t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system services firewall policy show -policy &lt;policy shown above&gt;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cs typeface="Courier New" pitchFamily="49" charset="0"/>
              </a:rPr>
              <a:t>Specify the interface types needed for NDMP data connections with the “preferred-interface-role”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services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ndmp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modify -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vserver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adminSVM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 -preferred-interface-role </a:t>
            </a:r>
            <a:r>
              <a:rPr lang="en-US" altLang="en-US" sz="1400" dirty="0" err="1" smtClean="0">
                <a:solidFill>
                  <a:srgbClr val="1A1718"/>
                </a:solidFill>
                <a:latin typeface="Courier New" pitchFamily="49" charset="0"/>
                <a:cs typeface="Courier New" pitchFamily="49" charset="0"/>
              </a:rPr>
              <a:t>intercluster,data</a:t>
            </a:r>
            <a:endParaRPr lang="en-US" altLang="en-US" sz="1400" dirty="0" smtClean="0">
              <a:solidFill>
                <a:srgbClr val="1A1718"/>
              </a:solidFill>
              <a:latin typeface="Courier New" pitchFamily="49" charset="0"/>
              <a:cs typeface="Courier New" pitchFamily="49" charset="0"/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Configure the server</a:t>
            </a:r>
            <a:b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</a:b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Example: To register a node named “svm1” to hold backup data for an SVM in a cluster:</a:t>
            </a:r>
          </a:p>
          <a:p>
            <a:pPr lvl="2" eaLnBrk="1">
              <a:lnSpc>
                <a:spcPct val="89000"/>
              </a:lnSpc>
              <a:spcAft>
                <a:spcPts val="850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REGISTER NODE SVM1 *** TYPE=NAS</a:t>
            </a:r>
          </a:p>
          <a:p>
            <a:pPr lvl="2" eaLnBrk="1">
              <a:lnSpc>
                <a:spcPct val="89000"/>
              </a:lnSpc>
              <a:spcAft>
                <a:spcPts val="850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DEFINE DATAMOVER SVM1 TYPE=NASVSERVER</a:t>
            </a: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  </a:t>
            </a:r>
            <a:r>
              <a:rPr lang="en-US" altLang="en-US" sz="1400" dirty="0" smtClean="0">
                <a:solidFill>
                  <a:srgbClr val="1A1718"/>
                </a:solidFill>
                <a:latin typeface="Courier New" pitchFamily="49" charset="0"/>
                <a:ea typeface="ＭＳ Ｐゴシック" charset="-128"/>
              </a:rPr>
              <a:t>HLA= USER=  PASSW=</a:t>
            </a:r>
          </a:p>
          <a:p>
            <a:pPr lvl="3" eaLnBrk="1"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Use IP address for data interface on SVM, user Id and password identified previously</a:t>
            </a:r>
          </a:p>
          <a:p>
            <a:pPr lvl="2" eaLnBrk="1">
              <a:spcAft>
                <a:spcPts val="850"/>
              </a:spcAft>
              <a:buSzPct val="45000"/>
              <a:buFont typeface="Wingdings" charset="2"/>
              <a:buChar char="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Select storage pools local to the TSM server for backup data and TOC data and set policy appropriately.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8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Power8 introduced Little Endian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6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mmbackup</a:t>
            </a:r>
            <a:r>
              <a:rPr lang="en-US" dirty="0" smtClean="0"/>
              <a:t> is</a:t>
            </a:r>
            <a:r>
              <a:rPr lang="en-US" baseline="0" dirty="0" smtClean="0"/>
              <a:t> for backup</a:t>
            </a:r>
            <a:endParaRPr lang="en-US" dirty="0" smtClean="0"/>
          </a:p>
          <a:p>
            <a:r>
              <a:rPr lang="en-US" dirty="0" err="1" smtClean="0"/>
              <a:t>SoBAR</a:t>
            </a:r>
            <a:r>
              <a:rPr lang="en-US" dirty="0" smtClean="0"/>
              <a:t> is disaster recovery solution requires HSM and BA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C47A-9F40-41A5-ADF0-C146D9B49E9F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1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1583531"/>
            <a:ext cx="4343400" cy="990600"/>
          </a:xfrm>
        </p:spPr>
        <p:txBody>
          <a:bodyPr anchor="b"/>
          <a:lstStyle>
            <a:lvl1pPr algn="l">
              <a:lnSpc>
                <a:spcPct val="90000"/>
              </a:lnSpc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2650331"/>
            <a:ext cx="4343400" cy="1143000"/>
          </a:xfr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" name="Picture 1" descr="graphic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731"/>
            <a:ext cx="9144000" cy="7363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267200" y="2269331"/>
            <a:ext cx="0" cy="68580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BM-Spectrum-Storage(horizontal)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6931"/>
            <a:ext cx="3069558" cy="651710"/>
          </a:xfrm>
          <a:prstGeom prst="rect">
            <a:avLst/>
          </a:prstGeom>
        </p:spPr>
      </p:pic>
      <p:pic>
        <p:nvPicPr>
          <p:cNvPr id="9" name="Picture 8" descr="IBM (R)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24" y="4555331"/>
            <a:ext cx="634076" cy="2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34938"/>
            <a:ext cx="876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AE386A-D15B-E542-97BA-5068E0127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Devices-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089025"/>
            <a:ext cx="83121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04FB8-0025-7C45-BEE3-F3405CEEA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Devices-Monitor-Lap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E196FA-0F89-9248-A5B0-9D89DB511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2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Devices-Monitor-Ipa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667BF0-6048-A34A-AD44-5CECBF4DB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2831"/>
            <a:ext cx="4191000" cy="3111500"/>
          </a:xfrm>
        </p:spPr>
        <p:txBody>
          <a:bodyPr/>
          <a:lstStyle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98385" y="1050131"/>
            <a:ext cx="4064615" cy="3137484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56CD-52B4-6A4F-8AEF-3D80C3462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16731"/>
            <a:ext cx="822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1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50131"/>
            <a:ext cx="85344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B53F-719F-4148-B505-B6FE6670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16731"/>
            <a:ext cx="822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81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50131"/>
            <a:ext cx="5334000" cy="317119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1200"/>
            </a:lvl1pPr>
            <a:lvl2pPr marL="631825" indent="-285750">
              <a:buFont typeface="Arial"/>
              <a:buChar char="•"/>
              <a:defRPr sz="1200" baseline="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You feedback helped us:</a:t>
            </a:r>
          </a:p>
          <a:p>
            <a:pPr lvl="1"/>
            <a:r>
              <a:rPr lang="en-US" dirty="0" smtClean="0"/>
              <a:t>Develop empathy</a:t>
            </a:r>
          </a:p>
          <a:p>
            <a:pPr lvl="1"/>
            <a:r>
              <a:rPr lang="en-US" dirty="0" smtClean="0"/>
              <a:t>Learn about users</a:t>
            </a:r>
          </a:p>
          <a:p>
            <a:pPr lvl="1"/>
            <a:r>
              <a:rPr lang="en-US" dirty="0" smtClean="0"/>
              <a:t>Refine mental models</a:t>
            </a:r>
          </a:p>
          <a:p>
            <a:pPr lvl="1"/>
            <a:r>
              <a:rPr lang="en-US" dirty="0" smtClean="0"/>
              <a:t>Correct assumptions</a:t>
            </a:r>
          </a:p>
          <a:p>
            <a:pPr lvl="1"/>
            <a:r>
              <a:rPr lang="en-US" dirty="0" smtClean="0"/>
              <a:t>Sport problems</a:t>
            </a:r>
          </a:p>
          <a:p>
            <a:pPr lvl="1"/>
            <a:r>
              <a:rPr lang="en-US" dirty="0" smtClean="0"/>
              <a:t>Stay on track</a:t>
            </a:r>
          </a:p>
          <a:p>
            <a:pPr lvl="1"/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16731"/>
            <a:ext cx="8229600" cy="32067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9BFC-BA2F-4B43-819E-7A2645BB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  <p:pic>
        <p:nvPicPr>
          <p:cNvPr id="2" name="Picture 1" descr="IBM-Be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1429055"/>
            <a:ext cx="2833885" cy="2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17FB-7CD8-E040-A6A9-306C3590B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24400" y="2379621"/>
            <a:ext cx="0" cy="45720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BM-Spectrum-Storage(horizontal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27221"/>
            <a:ext cx="3069558" cy="65171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953000" y="236051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Questions?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planet imag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"/>
          <a:stretch>
            <a:fillRect/>
          </a:stretch>
        </p:blipFill>
        <p:spPr bwMode="auto">
          <a:xfrm>
            <a:off x="274639" y="2751700"/>
            <a:ext cx="8593137" cy="16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701" y="1064213"/>
            <a:ext cx="8729663" cy="1509918"/>
          </a:xfrm>
        </p:spPr>
        <p:txBody>
          <a:bodyPr anchor="b"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564" y="396846"/>
            <a:ext cx="7769225" cy="398037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 sz="11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74639" y="788924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151" name="Picture 7" descr="R120_G137_B251-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513635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274639" y="2751699"/>
            <a:ext cx="8594725" cy="1676760"/>
            <a:chOff x="160" y="2308"/>
            <a:chExt cx="5437" cy="1399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>
                <a:gd name="T0" fmla="*/ 0 w 2880"/>
                <a:gd name="T1" fmla="*/ 0 h 288"/>
                <a:gd name="T2" fmla="*/ 0 w 2880"/>
                <a:gd name="T3" fmla="*/ 288 h 288"/>
                <a:gd name="T4" fmla="*/ 2880 w 2880"/>
                <a:gd name="T5" fmla="*/ 288 h 288"/>
                <a:gd name="T6" fmla="*/ 2838 w 2880"/>
                <a:gd name="T7" fmla="*/ 256 h 288"/>
                <a:gd name="T8" fmla="*/ 2660 w 2880"/>
                <a:gd name="T9" fmla="*/ 134 h 288"/>
                <a:gd name="T10" fmla="*/ 2430 w 2880"/>
                <a:gd name="T11" fmla="*/ 46 h 288"/>
                <a:gd name="T12" fmla="*/ 2230 w 2880"/>
                <a:gd name="T13" fmla="*/ 10 h 288"/>
                <a:gd name="T14" fmla="*/ 2112 w 2880"/>
                <a:gd name="T15" fmla="*/ 0 h 288"/>
                <a:gd name="T16" fmla="*/ 0 w 2880"/>
                <a:gd name="T1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>
                <a:gd name="T0" fmla="*/ 0 w 3194"/>
                <a:gd name="T1" fmla="*/ 0 h 290"/>
                <a:gd name="T2" fmla="*/ 0 w 3194"/>
                <a:gd name="T3" fmla="*/ 288 h 290"/>
                <a:gd name="T4" fmla="*/ 3194 w 3194"/>
                <a:gd name="T5" fmla="*/ 290 h 290"/>
                <a:gd name="T6" fmla="*/ 3188 w 3194"/>
                <a:gd name="T7" fmla="*/ 256 h 290"/>
                <a:gd name="T8" fmla="*/ 3160 w 3194"/>
                <a:gd name="T9" fmla="*/ 146 h 290"/>
                <a:gd name="T10" fmla="*/ 3118 w 3194"/>
                <a:gd name="T11" fmla="*/ 34 h 290"/>
                <a:gd name="T12" fmla="*/ 3102 w 3194"/>
                <a:gd name="T13" fmla="*/ 2 h 290"/>
                <a:gd name="T14" fmla="*/ 0 w 3194"/>
                <a:gd name="T15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3595" y="3417"/>
              <a:ext cx="916" cy="290"/>
            </a:xfrm>
            <a:custGeom>
              <a:avLst/>
              <a:gdLst>
                <a:gd name="T0" fmla="*/ 0 w 3194"/>
                <a:gd name="T1" fmla="*/ 290 h 290"/>
                <a:gd name="T2" fmla="*/ 0 w 3194"/>
                <a:gd name="T3" fmla="*/ 2 h 290"/>
                <a:gd name="T4" fmla="*/ 3194 w 3194"/>
                <a:gd name="T5" fmla="*/ 0 h 290"/>
                <a:gd name="T6" fmla="*/ 3176 w 3194"/>
                <a:gd name="T7" fmla="*/ 156 h 290"/>
                <a:gd name="T8" fmla="*/ 3150 w 3194"/>
                <a:gd name="T9" fmla="*/ 254 h 290"/>
                <a:gd name="T10" fmla="*/ 3140 w 3194"/>
                <a:gd name="T11" fmla="*/ 290 h 290"/>
                <a:gd name="T12" fmla="*/ 0 w 3194"/>
                <a:gd name="T1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63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00" y="629232"/>
            <a:ext cx="8686800" cy="4061407"/>
          </a:xfrm>
        </p:spPr>
        <p:txBody>
          <a:bodyPr/>
          <a:lstStyle>
            <a:lvl1pPr>
              <a:defRPr sz="2200" baseline="0"/>
            </a:lvl1pPr>
            <a:lvl2pPr>
              <a:spcBef>
                <a:spcPts val="600"/>
              </a:spcBef>
              <a:defRPr sz="2000" baseline="0"/>
            </a:lvl2pPr>
            <a:lvl3pPr>
              <a:spcBef>
                <a:spcPts val="600"/>
              </a:spcBef>
              <a:defRPr sz="1800" baseline="0"/>
            </a:lvl3pPr>
            <a:lvl4pPr>
              <a:buClr>
                <a:schemeClr val="tx1"/>
              </a:buClr>
              <a:buSzPct val="120000"/>
              <a:buFont typeface="Arial" pitchFamily="34" charset="0"/>
              <a:buChar char="-"/>
              <a:defRPr baseline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52C9E5-3ECF-45F7-9010-9F019F34DA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IBM-Spectrum-Protect(horizontal)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99" y="146657"/>
            <a:ext cx="1300293" cy="228421"/>
          </a:xfrm>
          <a:prstGeom prst="rect">
            <a:avLst/>
          </a:prstGeom>
        </p:spPr>
      </p:pic>
      <p:pic>
        <p:nvPicPr>
          <p:cNvPr id="8" name="Picture 7" descr="R120_G137_B251-2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862249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152400" y="114406"/>
            <a:ext cx="1524000" cy="2606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9063"/>
            <a:ext cx="6553200" cy="286015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7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01738"/>
            <a:ext cx="8458200" cy="1829593"/>
          </a:xfrm>
        </p:spPr>
        <p:txBody>
          <a:bodyPr/>
          <a:lstStyle>
            <a:lvl1pPr marL="0" indent="0">
              <a:buNone/>
              <a:defRPr sz="1100"/>
            </a:lvl1pPr>
            <a:lvl2pPr marL="346075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1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scelerisque</a:t>
            </a:r>
            <a:r>
              <a:rPr lang="pt-BR" dirty="0" smtClean="0"/>
              <a:t>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aliquet</a:t>
            </a:r>
            <a:r>
              <a:rPr lang="pt-BR" dirty="0" smtClean="0"/>
              <a:t>. </a:t>
            </a:r>
            <a:r>
              <a:rPr lang="pt-BR" dirty="0" err="1" smtClean="0"/>
              <a:t>Maecenas</a:t>
            </a:r>
            <a:r>
              <a:rPr lang="pt-BR" dirty="0" smtClean="0"/>
              <a:t> </a:t>
            </a:r>
            <a:r>
              <a:rPr lang="pt-BR" dirty="0" err="1" smtClean="0"/>
              <a:t>finibus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eu </a:t>
            </a:r>
            <a:r>
              <a:rPr lang="pt-BR" dirty="0" err="1" smtClean="0"/>
              <a:t>volutpat</a:t>
            </a:r>
            <a:r>
              <a:rPr lang="pt-BR" dirty="0" smtClean="0"/>
              <a:t>. </a:t>
            </a:r>
            <a:r>
              <a:rPr lang="pt-BR" dirty="0" err="1" smtClean="0"/>
              <a:t>Curabitur</a:t>
            </a:r>
            <a:r>
              <a:rPr lang="pt-BR" dirty="0" smtClean="0"/>
              <a:t> </a:t>
            </a:r>
            <a:r>
              <a:rPr lang="pt-BR" dirty="0" err="1" smtClean="0"/>
              <a:t>condimentum</a:t>
            </a:r>
            <a:r>
              <a:rPr lang="pt-BR" dirty="0" smtClean="0"/>
              <a:t> libero id ipsum </a:t>
            </a:r>
            <a:r>
              <a:rPr lang="pt-BR" dirty="0" err="1" smtClean="0"/>
              <a:t>feugiat</a:t>
            </a:r>
            <a:r>
              <a:rPr lang="pt-BR" dirty="0" smtClean="0"/>
              <a:t> </a:t>
            </a:r>
            <a:r>
              <a:rPr lang="pt-BR" dirty="0" err="1" smtClean="0"/>
              <a:t>egestas</a:t>
            </a:r>
            <a:r>
              <a:rPr lang="pt-BR" dirty="0" smtClean="0"/>
              <a:t>. Nam tempus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purus</a:t>
            </a:r>
            <a:r>
              <a:rPr lang="pt-BR" dirty="0" smtClean="0"/>
              <a:t>, </a:t>
            </a:r>
            <a:r>
              <a:rPr lang="pt-BR" dirty="0" err="1" smtClean="0"/>
              <a:t>dignissim</a:t>
            </a:r>
            <a:r>
              <a:rPr lang="pt-BR" dirty="0" smtClean="0"/>
              <a:t> </a:t>
            </a:r>
            <a:r>
              <a:rPr lang="pt-BR" dirty="0" err="1" smtClean="0"/>
              <a:t>egestas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dictum</a:t>
            </a:r>
            <a:r>
              <a:rPr lang="pt-BR" dirty="0" smtClean="0"/>
              <a:t> </a:t>
            </a:r>
            <a:r>
              <a:rPr lang="pt-BR" dirty="0" err="1" smtClean="0"/>
              <a:t>pretium</a:t>
            </a:r>
            <a:r>
              <a:rPr lang="pt-BR" dirty="0" smtClean="0"/>
              <a:t>. </a:t>
            </a:r>
            <a:r>
              <a:rPr lang="pt-BR" dirty="0" err="1" smtClean="0"/>
              <a:t>Aenean</a:t>
            </a:r>
            <a:r>
              <a:rPr lang="pt-BR" dirty="0" smtClean="0"/>
              <a:t> gravida </a:t>
            </a:r>
            <a:r>
              <a:rPr lang="pt-BR" dirty="0" err="1" smtClean="0"/>
              <a:t>tortor</a:t>
            </a:r>
            <a:r>
              <a:rPr lang="pt-BR" dirty="0" smtClean="0"/>
              <a:t>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</a:t>
            </a:r>
            <a:r>
              <a:rPr lang="pt-BR" dirty="0" err="1" smtClean="0"/>
              <a:t>pulvinar</a:t>
            </a:r>
            <a:r>
              <a:rPr lang="pt-BR" dirty="0" smtClean="0"/>
              <a:t>,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accumsan</a:t>
            </a:r>
            <a:r>
              <a:rPr lang="pt-BR" dirty="0" smtClean="0"/>
              <a:t> mi </a:t>
            </a:r>
            <a:r>
              <a:rPr lang="pt-BR" dirty="0" err="1" smtClean="0"/>
              <a:t>euismod</a:t>
            </a:r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336131"/>
            <a:ext cx="8458200" cy="1295400"/>
          </a:xfrm>
        </p:spPr>
        <p:txBody>
          <a:bodyPr/>
          <a:lstStyle>
            <a:lvl1pPr marL="0" indent="0">
              <a:buNone/>
              <a:defRPr sz="1100"/>
            </a:lvl1pPr>
            <a:lvl2pPr marL="346075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100"/>
            </a:lvl2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scelerisque</a:t>
            </a:r>
            <a:r>
              <a:rPr lang="pt-BR" dirty="0" smtClean="0"/>
              <a:t>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aliquet</a:t>
            </a:r>
            <a:r>
              <a:rPr lang="pt-BR" dirty="0" smtClean="0"/>
              <a:t>. </a:t>
            </a:r>
            <a:r>
              <a:rPr lang="pt-BR" dirty="0" err="1" smtClean="0"/>
              <a:t>Maecenas</a:t>
            </a:r>
            <a:r>
              <a:rPr lang="pt-BR" dirty="0" smtClean="0"/>
              <a:t> </a:t>
            </a:r>
            <a:r>
              <a:rPr lang="pt-BR" dirty="0" err="1" smtClean="0"/>
              <a:t>finibus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eu </a:t>
            </a:r>
            <a:r>
              <a:rPr lang="pt-BR" dirty="0" err="1" smtClean="0"/>
              <a:t>volutpat</a:t>
            </a:r>
            <a:r>
              <a:rPr lang="pt-BR" dirty="0" smtClean="0"/>
              <a:t>. </a:t>
            </a:r>
            <a:r>
              <a:rPr lang="pt-BR" dirty="0" err="1" smtClean="0"/>
              <a:t>Curabitur</a:t>
            </a:r>
            <a:r>
              <a:rPr lang="pt-BR" dirty="0" smtClean="0"/>
              <a:t> </a:t>
            </a:r>
            <a:r>
              <a:rPr lang="pt-BR" dirty="0" err="1" smtClean="0"/>
              <a:t>condimentum</a:t>
            </a:r>
            <a:r>
              <a:rPr lang="pt-BR" dirty="0" smtClean="0"/>
              <a:t> libero id ipsum </a:t>
            </a:r>
            <a:r>
              <a:rPr lang="pt-BR" dirty="0" err="1" smtClean="0"/>
              <a:t>feugiat</a:t>
            </a:r>
            <a:r>
              <a:rPr lang="pt-BR" dirty="0" smtClean="0"/>
              <a:t> </a:t>
            </a:r>
            <a:r>
              <a:rPr lang="pt-BR" dirty="0" err="1" smtClean="0"/>
              <a:t>egestas</a:t>
            </a:r>
            <a:r>
              <a:rPr lang="pt-BR" dirty="0" smtClean="0"/>
              <a:t>. Nam tempus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purus</a:t>
            </a:r>
            <a:r>
              <a:rPr lang="pt-BR" dirty="0" smtClean="0"/>
              <a:t>, </a:t>
            </a:r>
            <a:r>
              <a:rPr lang="pt-BR" dirty="0" err="1" smtClean="0"/>
              <a:t>dignissim</a:t>
            </a:r>
            <a:r>
              <a:rPr lang="pt-BR" dirty="0" smtClean="0"/>
              <a:t> </a:t>
            </a:r>
            <a:r>
              <a:rPr lang="pt-BR" dirty="0" err="1" smtClean="0"/>
              <a:t>egestas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dictum</a:t>
            </a:r>
            <a:r>
              <a:rPr lang="pt-BR" dirty="0" smtClean="0"/>
              <a:t> </a:t>
            </a:r>
            <a:r>
              <a:rPr lang="pt-BR" dirty="0" err="1" smtClean="0"/>
              <a:t>pretium</a:t>
            </a:r>
            <a:r>
              <a:rPr lang="pt-BR" dirty="0" smtClean="0"/>
              <a:t>. </a:t>
            </a:r>
            <a:r>
              <a:rPr lang="pt-BR" dirty="0" err="1" smtClean="0"/>
              <a:t>Aenean</a:t>
            </a:r>
            <a:r>
              <a:rPr lang="pt-BR" dirty="0" smtClean="0"/>
              <a:t> gravida </a:t>
            </a:r>
            <a:r>
              <a:rPr lang="pt-BR" dirty="0" err="1" smtClean="0"/>
              <a:t>tortor</a:t>
            </a:r>
            <a:r>
              <a:rPr lang="pt-BR" dirty="0" smtClean="0"/>
              <a:t>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</a:t>
            </a:r>
            <a:r>
              <a:rPr lang="pt-BR" dirty="0" err="1" smtClean="0"/>
              <a:t>pulvinar</a:t>
            </a:r>
            <a:r>
              <a:rPr lang="pt-BR" dirty="0" smtClean="0"/>
              <a:t>,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accumsan</a:t>
            </a:r>
            <a:r>
              <a:rPr lang="pt-BR" dirty="0" smtClean="0"/>
              <a:t> mi </a:t>
            </a:r>
            <a:r>
              <a:rPr lang="pt-BR" dirty="0" err="1" smtClean="0"/>
              <a:t>euismod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DA2016-6BDF-5743-BFE5-D6D313656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60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43638"/>
            <a:ext cx="7886700" cy="214153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D9DD8F-DD3B-4D2F-9F53-322954AE2C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22-25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R120_G137_B251-2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71609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0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407431"/>
            <a:ext cx="4267200" cy="33630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407431"/>
            <a:ext cx="4267200" cy="33630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F490D5-7E2B-43D6-A651-2C431032EA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22-25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 descr="IBM-Spectrum-Protect(horizontal)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32"/>
            <a:ext cx="1300293" cy="228421"/>
          </a:xfrm>
          <a:prstGeom prst="rect">
            <a:avLst/>
          </a:prstGeom>
        </p:spPr>
      </p:pic>
      <p:pic>
        <p:nvPicPr>
          <p:cNvPr id="9" name="Picture 8" descr="R120_G137_B251-2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71609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14406"/>
            <a:ext cx="6553200" cy="2860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8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2040"/>
            <a:ext cx="3868737" cy="618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80546"/>
            <a:ext cx="3868737" cy="276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788" cy="618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788" cy="276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6A355-6D52-466F-91A8-9F8EC002E3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22-25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Picture 9" descr="IBM-Spectrum-Protect(horizontal)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32"/>
            <a:ext cx="1300293" cy="228421"/>
          </a:xfrm>
          <a:prstGeom prst="rect">
            <a:avLst/>
          </a:prstGeom>
        </p:spPr>
      </p:pic>
      <p:pic>
        <p:nvPicPr>
          <p:cNvPr id="11" name="Picture 10" descr="R120_G137_B251-2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71609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400" y="114406"/>
            <a:ext cx="6553200" cy="2860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1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570A09-CDF8-49A4-B42F-836C4A5E35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22-25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IBM-Spectrum-Protect(horizontal)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32"/>
            <a:ext cx="1300293" cy="228421"/>
          </a:xfrm>
          <a:prstGeom prst="rect">
            <a:avLst/>
          </a:prstGeom>
        </p:spPr>
      </p:pic>
      <p:pic>
        <p:nvPicPr>
          <p:cNvPr id="7" name="Picture 6" descr="R120_G137_B251-2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71609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6400" y="114406"/>
            <a:ext cx="6553200" cy="2860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2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4318E5-9A39-4C42-9AD3-F152B071F3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22-25 September 2015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IBM-Spectrum-Protect(horizontal)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32"/>
            <a:ext cx="1300293" cy="228421"/>
          </a:xfrm>
          <a:prstGeom prst="rect">
            <a:avLst/>
          </a:prstGeom>
        </p:spPr>
      </p:pic>
      <p:pic>
        <p:nvPicPr>
          <p:cNvPr id="6" name="Picture 5" descr="R120_G137_B251-2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71609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8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3218"/>
            <a:ext cx="2949575" cy="12012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255"/>
            <a:ext cx="4629150" cy="36586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4479"/>
            <a:ext cx="2949575" cy="2861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A8C3E2-3CEB-4B6F-B028-1CFD478148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22-25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 descr="R120_G137_B251-2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71609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2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3218"/>
            <a:ext cx="2949575" cy="12012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255"/>
            <a:ext cx="4629150" cy="36586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4479"/>
            <a:ext cx="2949575" cy="2861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D961A2-CD0D-4FE6-A15D-2A9D38E16B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22-25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 descr="R120_G137_B251-2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71609"/>
            <a:ext cx="588963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6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65C1BB-83E0-478A-A646-8E4C597C81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22-25 September 2015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8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114406"/>
            <a:ext cx="2178050" cy="4656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1" y="114406"/>
            <a:ext cx="6386513" cy="4656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635895-2587-45A0-A9C5-3FC52D71BC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TSM Symposium 2015: Tivoli Storage Manager: Promising Future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22-25 September 2015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65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10000" y="1735931"/>
            <a:ext cx="1981200" cy="1295400"/>
          </a:xfrm>
        </p:spPr>
        <p:txBody>
          <a:bodyPr/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17FB-7CD8-E040-A6A9-306C3590B9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2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Copyright IBM Corporation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6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lvl1pPr algn="l">
              <a:buClr>
                <a:schemeClr val="accent1"/>
              </a:buClr>
              <a:defRPr sz="1200" spc="0"/>
            </a:lvl1pPr>
            <a:lvl2pPr algn="l">
              <a:defRPr sz="1200" spc="0"/>
            </a:lvl2pPr>
            <a:lvl3pPr algn="l">
              <a:defRPr sz="1200" spc="0"/>
            </a:lvl3pPr>
            <a:lvl4pPr algn="l">
              <a:defRPr sz="1200" spc="0"/>
            </a:lvl4pPr>
            <a:lvl5pPr algn="l">
              <a:defRPr sz="1200"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9BFC-BA2F-4B43-819E-7A2645BB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16731"/>
            <a:ext cx="822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59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1371600" y="1964531"/>
            <a:ext cx="647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600" dirty="0" err="1">
                <a:solidFill>
                  <a:srgbClr val="262626"/>
                </a:solidFill>
              </a:rPr>
              <a:t>Lorem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ipsum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dolor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sit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amet</a:t>
            </a:r>
            <a:r>
              <a:rPr lang="fr-FR" sz="1600" dirty="0">
                <a:solidFill>
                  <a:srgbClr val="262626"/>
                </a:solidFill>
              </a:rPr>
              <a:t>, </a:t>
            </a:r>
            <a:r>
              <a:rPr lang="fr-FR" sz="1600" dirty="0" err="1">
                <a:solidFill>
                  <a:srgbClr val="262626"/>
                </a:solidFill>
              </a:rPr>
              <a:t>consectetur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adipiscing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elit</a:t>
            </a:r>
            <a:r>
              <a:rPr lang="fr-FR" sz="1600" dirty="0">
                <a:solidFill>
                  <a:srgbClr val="262626"/>
                </a:solidFill>
              </a:rPr>
              <a:t>. </a:t>
            </a:r>
            <a:r>
              <a:rPr lang="fr-FR" sz="1600" dirty="0" err="1">
                <a:solidFill>
                  <a:srgbClr val="262626"/>
                </a:solidFill>
              </a:rPr>
              <a:t>Quisque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scelerisque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iaculis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aliquet</a:t>
            </a:r>
            <a:r>
              <a:rPr lang="fr-FR" sz="1600" dirty="0">
                <a:solidFill>
                  <a:srgbClr val="262626"/>
                </a:solidFill>
              </a:rPr>
              <a:t>. </a:t>
            </a:r>
            <a:r>
              <a:rPr lang="fr-FR" sz="1600" dirty="0" err="1">
                <a:solidFill>
                  <a:srgbClr val="262626"/>
                </a:solidFill>
              </a:rPr>
              <a:t>Maecenas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finibus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sit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amet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dolor</a:t>
            </a:r>
            <a:r>
              <a:rPr lang="fr-FR" sz="1600" dirty="0">
                <a:solidFill>
                  <a:srgbClr val="262626"/>
                </a:solidFill>
              </a:rPr>
              <a:t> eu </a:t>
            </a:r>
            <a:r>
              <a:rPr lang="fr-FR" sz="1600" dirty="0" err="1">
                <a:solidFill>
                  <a:srgbClr val="262626"/>
                </a:solidFill>
              </a:rPr>
              <a:t>volutpat</a:t>
            </a:r>
            <a:r>
              <a:rPr lang="fr-FR" sz="1600" dirty="0">
                <a:solidFill>
                  <a:srgbClr val="262626"/>
                </a:solidFill>
              </a:rPr>
              <a:t>. </a:t>
            </a:r>
            <a:r>
              <a:rPr lang="fr-FR" sz="1600" dirty="0" err="1">
                <a:solidFill>
                  <a:srgbClr val="262626"/>
                </a:solidFill>
              </a:rPr>
              <a:t>Curabitur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condimentum</a:t>
            </a:r>
            <a:r>
              <a:rPr lang="fr-FR" sz="1600" dirty="0">
                <a:solidFill>
                  <a:srgbClr val="262626"/>
                </a:solidFill>
              </a:rPr>
              <a:t> libero id </a:t>
            </a:r>
            <a:r>
              <a:rPr lang="fr-FR" sz="1600" dirty="0" err="1">
                <a:solidFill>
                  <a:srgbClr val="262626"/>
                </a:solidFill>
              </a:rPr>
              <a:t>ipsum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feugiat</a:t>
            </a:r>
            <a:r>
              <a:rPr lang="fr-FR" sz="1600" dirty="0">
                <a:solidFill>
                  <a:srgbClr val="262626"/>
                </a:solidFill>
              </a:rPr>
              <a:t> </a:t>
            </a:r>
            <a:r>
              <a:rPr lang="fr-FR" sz="1600" dirty="0" err="1">
                <a:solidFill>
                  <a:srgbClr val="262626"/>
                </a:solidFill>
              </a:rPr>
              <a:t>egestas</a:t>
            </a:r>
            <a:r>
              <a:rPr lang="fr-FR" sz="1600" dirty="0">
                <a:solidFill>
                  <a:srgbClr val="262626"/>
                </a:solidFill>
              </a:rPr>
              <a:t>.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1371600" y="2349862"/>
            <a:ext cx="624583" cy="224269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“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C01B-4B1B-1546-B28B-F7A38050E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l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Hill 1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A9D5B-8C40-074F-9F1B-3EBBFCD8D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201738"/>
            <a:ext cx="7162800" cy="762793"/>
          </a:xfrm>
        </p:spPr>
        <p:txBody>
          <a:bodyPr/>
          <a:lstStyle>
            <a:lvl1pPr marL="0" indent="0">
              <a:buNone/>
              <a:defRPr/>
            </a:lvl1pPr>
            <a:lvl2pPr marL="34607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Brad, a storage designer, wants to provide zero downtime data recovery by having mission-critical data at a secondary site, immediately available.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116138"/>
            <a:ext cx="7162800" cy="213360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/>
              <a:buChar char="•"/>
              <a:defRPr sz="1200"/>
            </a:lvl1pPr>
          </a:lstStyle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Configure and enable replication using a wizard 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Get advice on initial sync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Monitor status for server pairs and clients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Get status updates in daily reports</a:t>
            </a:r>
            <a:endParaRPr lang="en-US" sz="1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 descr="hills-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2531"/>
            <a:ext cx="797558" cy="6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696913"/>
            <a:ext cx="5029200" cy="352425"/>
          </a:xfrm>
          <a:ln>
            <a:noFill/>
          </a:ln>
        </p:spPr>
        <p:txBody>
          <a:bodyPr/>
          <a:lstStyle/>
          <a:p>
            <a:r>
              <a:rPr lang="en-US" dirty="0" smtClean="0"/>
              <a:t>Brad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A9D5B-8C40-074F-9F1B-3EBBFCD8D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57400" y="1126331"/>
            <a:ext cx="5029200" cy="229393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607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Recovery Services </a:t>
            </a:r>
            <a:r>
              <a:rPr lang="en-US" dirty="0" err="1" smtClean="0"/>
              <a:t>admistrator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1507331"/>
            <a:ext cx="5029200" cy="22860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2"/>
                </a:solidFill>
              </a:defRPr>
            </a:lvl1pPr>
            <a:lvl2pPr marL="34607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“ I have to write scripts in order to use TSM.  Give me something more usable.”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57400" y="1431131"/>
            <a:ext cx="67056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7239000" y="669131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2831"/>
            <a:ext cx="3962400" cy="2882900"/>
          </a:xfrm>
        </p:spPr>
        <p:txBody>
          <a:bodyPr/>
          <a:lstStyle>
            <a:lvl1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050131"/>
            <a:ext cx="4343400" cy="2882900"/>
          </a:xfrm>
        </p:spPr>
        <p:txBody>
          <a:bodyPr/>
          <a:lstStyle>
            <a:lvl1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89AD2-0B42-5C46-A028-CA30B433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16731"/>
            <a:ext cx="822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7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17FB-7CD8-E040-A6A9-306C3590B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16731"/>
            <a:ext cx="822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39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B8C32-6207-B84D-A595-D4E5DA1A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4860131"/>
            <a:ext cx="5562600" cy="173037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© Copyright IBM Corporation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16731"/>
            <a:ext cx="822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50131"/>
            <a:ext cx="8458200" cy="317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860131"/>
            <a:ext cx="692727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A7A9D5B-8C40-074F-9F1B-3EBBFCD8D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228600" y="440531"/>
            <a:ext cx="8686800" cy="0"/>
          </a:xfrm>
          <a:prstGeom prst="line">
            <a:avLst/>
          </a:prstGeom>
          <a:noFill/>
          <a:ln w="9525">
            <a:solidFill>
              <a:srgbClr val="C7C8D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 descr="IBM-Spectrum-Storage(horizontal)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31"/>
            <a:ext cx="1075862" cy="228421"/>
          </a:xfrm>
          <a:prstGeom prst="rect">
            <a:avLst/>
          </a:prstGeom>
        </p:spPr>
      </p:pic>
      <p:pic>
        <p:nvPicPr>
          <p:cNvPr id="2" name="Picture 1" descr="IBM (R).eps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17" y="195398"/>
            <a:ext cx="433083" cy="1608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60131"/>
            <a:ext cx="7696200" cy="184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IBM Corporation 2015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69" r:id="rId3"/>
    <p:sldLayoutId id="2147483982" r:id="rId4"/>
    <p:sldLayoutId id="2147483987" r:id="rId5"/>
    <p:sldLayoutId id="2147483988" r:id="rId6"/>
    <p:sldLayoutId id="2147483970" r:id="rId7"/>
    <p:sldLayoutId id="2147483972" r:id="rId8"/>
    <p:sldLayoutId id="2147483973" r:id="rId9"/>
    <p:sldLayoutId id="2147483983" r:id="rId10"/>
    <p:sldLayoutId id="2147483984" r:id="rId11"/>
    <p:sldLayoutId id="2147483985" r:id="rId12"/>
    <p:sldLayoutId id="2147483986" r:id="rId13"/>
    <p:sldLayoutId id="2147483978" r:id="rId14"/>
    <p:sldLayoutId id="2147483979" r:id="rId15"/>
    <p:sldLayoutId id="2147483990" r:id="rId16"/>
    <p:sldLayoutId id="214748398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26262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rgbClr val="262626"/>
          </a:solidFill>
          <a:latin typeface="+mn-lt"/>
          <a:ea typeface="+mn-ea"/>
          <a:cs typeface="ＭＳ Ｐゴシック" charset="0"/>
        </a:defRPr>
      </a:lvl1pPr>
      <a:lvl2pPr marL="742950" indent="-396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2626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407431"/>
            <a:ext cx="8686800" cy="336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274639" y="412338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86800" y="4907534"/>
            <a:ext cx="366712" cy="1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8805E07E-F2B7-4FDF-9C52-5EA7D67EB23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4163" y="4907534"/>
            <a:ext cx="5943600" cy="1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TSM Symposium 2015: Tivoli Storage Manager: Promising Future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4" y="4907534"/>
            <a:ext cx="1279526" cy="12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22-25 September 2015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14406"/>
            <a:ext cx="6400800" cy="28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black">
          <a:xfrm>
            <a:off x="7239000" y="4919452"/>
            <a:ext cx="1371600" cy="1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/>
            <a:r>
              <a:rPr lang="en-US" altLang="en-US" sz="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© </a:t>
            </a:r>
            <a:r>
              <a:rPr lang="en-US" alt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2015 </a:t>
            </a:r>
            <a:r>
              <a:rPr lang="en-US" altLang="en-US" sz="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IBM Corporation</a:t>
            </a: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 descr="IBM-Spectrum-Protect(horizontal)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32"/>
            <a:ext cx="1300293" cy="2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bm.biz/IBMSpectrumProtectBlueprints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Jl8i6m08v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.com/developerworks/community/wikis/home?lang=en#!/wiki/Tivoli%20Storage%20Manager/page/Cloud-container%20storage%20pools%20FAQs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419600" y="2116931"/>
            <a:ext cx="4343400" cy="990600"/>
          </a:xfrm>
        </p:spPr>
        <p:txBody>
          <a:bodyPr/>
          <a:lstStyle/>
          <a:p>
            <a:r>
              <a:rPr lang="en-US" dirty="0" smtClean="0"/>
              <a:t>IBM Spectrum Protect 7.1.4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419600" y="3665873"/>
            <a:ext cx="4572000" cy="1143000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Quarter 2015 Technical Update</a:t>
            </a:r>
          </a:p>
          <a:p>
            <a:r>
              <a:rPr lang="en-US" dirty="0" smtClean="0"/>
              <a:t>Spectrum Protect Server, Client, OC, HSM &amp; Workstation Tricia Jiang</a:t>
            </a:r>
          </a:p>
        </p:txBody>
      </p:sp>
      <p:pic>
        <p:nvPicPr>
          <p:cNvPr id="4" name="Picture 3" descr="Spectrum_protect-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02731"/>
            <a:ext cx="3236784" cy="8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blueprint for Linux on Power (big endian) </a:t>
            </a:r>
            <a:r>
              <a:rPr lang="en-US" dirty="0" smtClean="0"/>
              <a:t>including: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.pdf reference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utomated </a:t>
            </a:r>
            <a:r>
              <a:rPr lang="en-US" dirty="0"/>
              <a:t>scripting support</a:t>
            </a:r>
          </a:p>
          <a:p>
            <a:r>
              <a:rPr lang="en-US" dirty="0"/>
              <a:t>Hardware similar to </a:t>
            </a:r>
            <a:r>
              <a:rPr lang="en-US" dirty="0" smtClean="0"/>
              <a:t> </a:t>
            </a:r>
            <a:r>
              <a:rPr lang="en-US" dirty="0"/>
              <a:t>AIX blueprint 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Power 8 S822-L </a:t>
            </a:r>
            <a:r>
              <a:rPr lang="en-US" dirty="0" smtClean="0"/>
              <a:t>model</a:t>
            </a:r>
            <a:endParaRPr lang="en-US" dirty="0"/>
          </a:p>
          <a:p>
            <a:r>
              <a:rPr lang="en-US" dirty="0"/>
              <a:t>Configuration steps similar to Linux </a:t>
            </a:r>
            <a:r>
              <a:rPr lang="en-US" dirty="0" smtClean="0"/>
              <a:t>x86</a:t>
            </a:r>
          </a:p>
          <a:p>
            <a:r>
              <a:rPr lang="en-US" dirty="0">
                <a:hlinkClick r:id="rId2"/>
              </a:rPr>
              <a:t>http://ibm.biz/IBMSpectrumProtectBlueprints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pPr lvl="0"/>
            <a:r>
              <a:rPr lang="en-US" dirty="0" smtClean="0"/>
              <a:t>Server -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Blueprints 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– </a:t>
            </a:r>
            <a:r>
              <a:rPr lang="en-US" dirty="0" err="1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pLinux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	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97931"/>
            <a:ext cx="9144000" cy="40614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New Tab for Reports on main banner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Out of the Box General Operations &amp; License Compliance report also here</a:t>
            </a:r>
          </a:p>
          <a:p>
            <a:pPr>
              <a:spcBef>
                <a:spcPts val="0"/>
              </a:spcBef>
            </a:pPr>
            <a:r>
              <a:rPr lang="en" sz="2000" dirty="0" smtClean="0">
                <a:latin typeface="+mj-lt"/>
                <a:ea typeface="Calibri"/>
                <a:cs typeface="Calibri"/>
                <a:sym typeface="Calibri"/>
              </a:rPr>
              <a:t>User </a:t>
            </a:r>
            <a:r>
              <a:rPr lang="en" sz="2000" dirty="0">
                <a:latin typeface="+mj-lt"/>
                <a:ea typeface="Calibri"/>
                <a:cs typeface="Calibri"/>
                <a:sym typeface="Calibri"/>
              </a:rPr>
              <a:t>must initially configure the mail server on </a:t>
            </a:r>
            <a:r>
              <a:rPr lang="en" sz="2000" dirty="0" smtClean="0">
                <a:latin typeface="+mj-lt"/>
                <a:ea typeface="Calibri"/>
                <a:cs typeface="Calibri"/>
                <a:sym typeface="Calibri"/>
              </a:rPr>
              <a:t>install</a:t>
            </a:r>
          </a:p>
          <a:p>
            <a:pPr lvl="1">
              <a:spcBef>
                <a:spcPts val="0"/>
              </a:spcBef>
            </a:pPr>
            <a:r>
              <a:rPr lang="en" sz="1800" dirty="0" smtClean="0">
                <a:latin typeface="+mj-lt"/>
                <a:ea typeface="Calibri"/>
                <a:cs typeface="Calibri"/>
                <a:sym typeface="Calibri"/>
              </a:rPr>
              <a:t>Required </a:t>
            </a:r>
            <a:r>
              <a:rPr lang="en" sz="1800" dirty="0">
                <a:latin typeface="+mj-lt"/>
                <a:ea typeface="Calibri"/>
                <a:cs typeface="Calibri"/>
                <a:sym typeface="Calibri"/>
              </a:rPr>
              <a:t>info: Admin ID, Mail Server Address, Port Number</a:t>
            </a:r>
          </a:p>
          <a:p>
            <a:pPr lvl="0">
              <a:spcBef>
                <a:spcPts val="0"/>
              </a:spcBef>
            </a:pPr>
            <a:r>
              <a:rPr lang="en" sz="2000" dirty="0">
                <a:latin typeface="+mj-lt"/>
                <a:ea typeface="Calibri"/>
                <a:cs typeface="Calibri"/>
                <a:sym typeface="Calibri"/>
              </a:rPr>
              <a:t>New Features: Send, Enable /</a:t>
            </a:r>
            <a:r>
              <a:rPr lang="en" sz="2000" dirty="0" smtClean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" sz="2000" dirty="0">
                <a:latin typeface="+mj-lt"/>
                <a:ea typeface="Calibri"/>
                <a:cs typeface="Calibri"/>
                <a:sym typeface="Calibri"/>
              </a:rPr>
              <a:t>Disable, </a:t>
            </a:r>
            <a:r>
              <a:rPr lang="en" sz="2000" dirty="0" smtClean="0">
                <a:latin typeface="+mj-lt"/>
                <a:ea typeface="Calibri"/>
                <a:cs typeface="Calibri"/>
                <a:sym typeface="Calibri"/>
              </a:rPr>
              <a:t>Details</a:t>
            </a:r>
          </a:p>
          <a:p>
            <a:pPr lvl="0">
              <a:spcBef>
                <a:spcPts val="0"/>
              </a:spcBef>
            </a:pPr>
            <a:r>
              <a:rPr lang="en" sz="2000" dirty="0" smtClean="0">
                <a:latin typeface="+mj-lt"/>
                <a:ea typeface="Calibri"/>
                <a:cs typeface="Calibri"/>
                <a:sym typeface="Calibri"/>
              </a:rPr>
              <a:t>Demo:</a:t>
            </a:r>
            <a:r>
              <a:rPr lang="en" sz="2000" dirty="0" smtClean="0">
                <a:latin typeface="+mj-lt"/>
                <a:sym typeface="Calibri"/>
                <a:hlinkClick r:id="rId3"/>
              </a:rPr>
              <a:t>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://youtu.be/nJl8i6m08vw</a:t>
            </a:r>
            <a:endParaRPr lang="en" sz="1600" dirty="0">
              <a:latin typeface="+mj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r>
              <a:rPr lang="en-US" dirty="0" smtClean="0"/>
              <a:t>OC -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Customized reporting (</a:t>
            </a:r>
            <a:r>
              <a:rPr lang="en-US" dirty="0" err="1">
                <a:solidFill>
                  <a:srgbClr val="0000FF"/>
                </a:solidFill>
                <a:latin typeface="Helv"/>
                <a:ea typeface="MS Gothic" pitchFamily="49" charset="-128"/>
              </a:rPr>
              <a:t>adhoc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, schedule, email)</a:t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4827"/>
            <a:ext cx="7010400" cy="36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35" y="859810"/>
            <a:ext cx="7125848" cy="148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3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r>
              <a:rPr lang="en-US" dirty="0" smtClean="0"/>
              <a:t>OC -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Customized reporting (</a:t>
            </a:r>
            <a:r>
              <a:rPr lang="en-US" dirty="0" err="1">
                <a:solidFill>
                  <a:srgbClr val="0000FF"/>
                </a:solidFill>
                <a:latin typeface="Helv"/>
                <a:ea typeface="MS Gothic" pitchFamily="49" charset="-128"/>
              </a:rPr>
              <a:t>adhoc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, schedule, email)</a:t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  <p:pic>
        <p:nvPicPr>
          <p:cNvPr id="7" name="Shape 7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2037"/>
          <a:stretch/>
        </p:blipFill>
        <p:spPr>
          <a:xfrm>
            <a:off x="1676400" y="423762"/>
            <a:ext cx="5181600" cy="21503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9671" y="2650331"/>
            <a:ext cx="9144000" cy="406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-US" sz="1400" dirty="0" err="1">
                <a:latin typeface="+mj-lt"/>
              </a:rPr>
              <a:t>Adhoc</a:t>
            </a:r>
            <a:r>
              <a:rPr lang="en-US" sz="1400" dirty="0">
                <a:latin typeface="+mj-lt"/>
              </a:rPr>
              <a:t> reporting reminiscent of version 5 Operational </a:t>
            </a:r>
            <a:r>
              <a:rPr lang="en-US" sz="1400" dirty="0" smtClean="0">
                <a:latin typeface="+mj-lt"/>
              </a:rPr>
              <a:t>Reporting</a:t>
            </a:r>
            <a:endParaRPr lang="en" sz="1400" dirty="0" smtClean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Can schedule to run at a sepecific time every day or on specific days of the week </a:t>
            </a:r>
          </a:p>
          <a:p>
            <a:pPr marL="457200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Send to </a:t>
            </a:r>
            <a:r>
              <a:rPr lang="en" sz="1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field must contain valid email or S</a:t>
            </a:r>
            <a:r>
              <a:rPr lang="en" sz="1400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pectrum Protect admin ID</a:t>
            </a:r>
          </a:p>
          <a:p>
            <a:pPr marL="457200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Can send SQL to single server or all servers monitored by </a:t>
            </a:r>
            <a:r>
              <a:rPr lang="en" sz="1400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OC</a:t>
            </a:r>
          </a:p>
          <a:p>
            <a:pPr marL="793750" lvl="1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Downlevel servers supported</a:t>
            </a:r>
          </a:p>
          <a:p>
            <a:pPr marL="793750" lvl="1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Must be System admin on that server </a:t>
            </a:r>
          </a:p>
          <a:p>
            <a:pPr marL="457200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Only </a:t>
            </a:r>
            <a:r>
              <a:rPr lang="en" sz="1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Select commands allowed</a:t>
            </a:r>
          </a:p>
          <a:p>
            <a:pPr marL="793750" lvl="1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SQL max size = 1450 characters</a:t>
            </a:r>
          </a:p>
          <a:p>
            <a:pPr marL="793750" lvl="1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5000 rows per </a:t>
            </a:r>
            <a:r>
              <a:rPr lang="en" sz="1400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query</a:t>
            </a:r>
          </a:p>
          <a:p>
            <a:pPr marL="793750" lvl="1" indent="-228600"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Checks SQL command for validity</a:t>
            </a:r>
            <a:endParaRPr lang="en" sz="14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Report Examples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9547"/>
            <a:ext cx="4369775" cy="378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1531"/>
            <a:ext cx="33909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516731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Customized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46021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General Operations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624"/>
            <a:ext cx="8855500" cy="4233016"/>
          </a:xfrm>
        </p:spPr>
        <p:txBody>
          <a:bodyPr/>
          <a:lstStyle/>
          <a:p>
            <a:pPr marL="0" lvl="0" indent="0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2000" b="1" dirty="0" smtClean="0"/>
              <a:t>NAS  </a:t>
            </a:r>
            <a:r>
              <a:rPr lang="en-US" sz="2000" b="1" dirty="0"/>
              <a:t>“visibility</a:t>
            </a:r>
            <a:r>
              <a:rPr lang="en-US" sz="2000" b="1" dirty="0" smtClean="0"/>
              <a:t>” to NDMP and </a:t>
            </a:r>
            <a:r>
              <a:rPr lang="en-US" sz="2000" b="1" dirty="0" err="1" smtClean="0"/>
              <a:t>SnapMirror</a:t>
            </a:r>
            <a:r>
              <a:rPr lang="en-US" sz="2000" b="1" dirty="0" smtClean="0"/>
              <a:t> to tape provided </a:t>
            </a:r>
            <a:r>
              <a:rPr lang="en-US" sz="2000" b="1" dirty="0"/>
              <a:t>in </a:t>
            </a:r>
            <a:r>
              <a:rPr lang="en-US" sz="2000" b="1" dirty="0" smtClean="0"/>
              <a:t>7.1.4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Client nodes defined with type=NAS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latin typeface="Lucida Console" panose="020B0609040504020204" pitchFamily="49" charset="0"/>
              </a:rPr>
              <a:t>q node * </a:t>
            </a:r>
            <a:r>
              <a:rPr lang="en-US" altLang="en-US" sz="1200" dirty="0" smtClean="0">
                <a:latin typeface="Lucida Console" panose="020B0609040504020204" pitchFamily="49" charset="0"/>
              </a:rPr>
              <a:t>type=</a:t>
            </a:r>
            <a:r>
              <a:rPr lang="en-US" altLang="en-US" sz="1200" dirty="0" err="1" smtClean="0">
                <a:latin typeface="Lucida Console" panose="020B0609040504020204" pitchFamily="49" charset="0"/>
              </a:rPr>
              <a:t>nas</a:t>
            </a:r>
            <a:endParaRPr 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Spoke and Hub server must be at 7.1.4</a:t>
            </a:r>
          </a:p>
          <a:p>
            <a:pPr marL="0" lvl="1" indent="0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spcBef>
                <a:spcPts val="799"/>
              </a:spcBef>
              <a:spcAft>
                <a:spcPts val="0"/>
              </a:spcAft>
              <a:buClrTx/>
              <a:buSzPct val="110000"/>
            </a:pPr>
            <a:r>
              <a:rPr lang="en-US" sz="1600" dirty="0" smtClean="0"/>
              <a:t>Clients Table</a:t>
            </a:r>
            <a:r>
              <a:rPr lang="en-US" sz="1600" dirty="0"/>
              <a:t>:</a:t>
            </a:r>
          </a:p>
          <a:p>
            <a:pPr marL="631825" lvl="2" indent="-2857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400" dirty="0"/>
              <a:t>Next Schedule</a:t>
            </a:r>
          </a:p>
          <a:p>
            <a:pPr marL="631825" lvl="2" indent="-2857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400" dirty="0"/>
              <a:t>Platform</a:t>
            </a:r>
          </a:p>
          <a:p>
            <a:pPr marL="631825" lvl="2" indent="-2857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400" dirty="0"/>
              <a:t>At Risk </a:t>
            </a:r>
            <a:r>
              <a:rPr lang="en-US" sz="1400" dirty="0" smtClean="0"/>
              <a:t>status</a:t>
            </a:r>
          </a:p>
          <a:p>
            <a:pPr marL="631825" lvl="2" indent="-2857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0">
              <a:spcBef>
                <a:spcPts val="0"/>
              </a:spcBef>
              <a:buClrTx/>
              <a:buSzPct val="110000"/>
            </a:pPr>
            <a:r>
              <a:rPr lang="en-US" sz="1600" dirty="0" smtClean="0"/>
              <a:t>Clients Details:</a:t>
            </a:r>
          </a:p>
          <a:p>
            <a:pPr lvl="1">
              <a:spcBef>
                <a:spcPts val="0"/>
              </a:spcBef>
              <a:buClrTx/>
              <a:buSzPct val="110000"/>
              <a:buFont typeface="Wingdings" panose="05000000000000000000" pitchFamily="2" charset="2"/>
              <a:buChar char="§"/>
            </a:pPr>
            <a:r>
              <a:rPr lang="en-US" sz="1400" dirty="0" smtClean="0"/>
              <a:t>Overview </a:t>
            </a:r>
            <a:r>
              <a:rPr lang="en-US" sz="1400" dirty="0"/>
              <a:t>with 2-week </a:t>
            </a:r>
            <a:r>
              <a:rPr lang="en-US" sz="1400" dirty="0" smtClean="0"/>
              <a:t>history</a:t>
            </a:r>
          </a:p>
          <a:p>
            <a:pPr marL="517525" lvl="2" indent="-1714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400" dirty="0" smtClean="0"/>
              <a:t>Platform and Current Process running</a:t>
            </a:r>
          </a:p>
          <a:p>
            <a:pPr marL="517525" lvl="2" indent="-1714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400" dirty="0" smtClean="0"/>
              <a:t>Hover over amount of data backed shows </a:t>
            </a:r>
            <a:r>
              <a:rPr lang="en-US" sz="1400" dirty="0" err="1" smtClean="0"/>
              <a:t>fulls</a:t>
            </a:r>
            <a:r>
              <a:rPr lang="en-US" sz="1400" dirty="0" smtClean="0"/>
              <a:t> &amp; differentials</a:t>
            </a:r>
          </a:p>
          <a:p>
            <a:pPr marL="517525" lvl="2" indent="-1714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400" dirty="0" smtClean="0"/>
              <a:t>Hover over status shows:</a:t>
            </a:r>
          </a:p>
          <a:p>
            <a:pPr marL="865187" lvl="3" indent="-1714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100" dirty="0"/>
              <a:t>N</a:t>
            </a:r>
            <a:r>
              <a:rPr lang="en-US" sz="1100" dirty="0" smtClean="0"/>
              <a:t>umber of tasks run that day</a:t>
            </a:r>
          </a:p>
          <a:p>
            <a:pPr marL="865187" lvl="3" indent="-1714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100" dirty="0" smtClean="0"/>
              <a:t>scheduled -vs unscheduled,</a:t>
            </a:r>
          </a:p>
          <a:p>
            <a:pPr marL="865187" lvl="3" indent="-1714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100" dirty="0" smtClean="0"/>
              <a:t>Succeeded or failed</a:t>
            </a:r>
            <a:endParaRPr lang="en-US" sz="1100" dirty="0"/>
          </a:p>
          <a:p>
            <a:pPr marL="0" lvl="0" indent="0">
              <a:buClr>
                <a:srgbClr val="009FC5"/>
              </a:buClr>
              <a:buSzPct val="110000"/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sz="1600" dirty="0"/>
          </a:p>
          <a:p>
            <a:pPr marL="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r>
              <a:rPr lang="en-US" dirty="0" smtClean="0"/>
              <a:t>OC – 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NAS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73" y="800841"/>
            <a:ext cx="2781300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33600" y="1505477"/>
            <a:ext cx="5320925" cy="137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8173" y="2860146"/>
            <a:ext cx="3746218" cy="214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48678" y="4217461"/>
            <a:ext cx="1837983" cy="949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3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4" y="457625"/>
            <a:ext cx="9007900" cy="4061407"/>
          </a:xfrm>
        </p:spPr>
        <p:txBody>
          <a:bodyPr/>
          <a:lstStyle/>
          <a:p>
            <a:pPr marL="0" lvl="0" indent="0">
              <a:buClr>
                <a:srgbClr val="009FC5"/>
              </a:buClr>
              <a:buSzPct val="110000"/>
              <a:buFont typeface="Arial" pitchFamily="32"/>
              <a:buChar char="•"/>
            </a:pPr>
            <a:r>
              <a:rPr lang="en-US" sz="1800" dirty="0" smtClean="0"/>
              <a:t>Clients Details (</a:t>
            </a:r>
            <a:r>
              <a:rPr lang="en-US" sz="1800" dirty="0" err="1" smtClean="0"/>
              <a:t>cont</a:t>
            </a:r>
            <a:r>
              <a:rPr lang="en-US" sz="1800" dirty="0" smtClean="0"/>
              <a:t>):</a:t>
            </a:r>
            <a:endParaRPr lang="en-US" sz="1800" dirty="0"/>
          </a:p>
          <a:p>
            <a:pPr marL="0" lvl="1" indent="0"/>
            <a:r>
              <a:rPr lang="en-US" sz="1600" dirty="0" smtClean="0"/>
              <a:t>Volumes table: last </a:t>
            </a:r>
            <a:r>
              <a:rPr lang="en-US" sz="1600" dirty="0"/>
              <a:t>backup </a:t>
            </a:r>
            <a:r>
              <a:rPr lang="en-US" sz="1600" dirty="0" smtClean="0"/>
              <a:t>dates &amp; sizes</a:t>
            </a:r>
          </a:p>
          <a:p>
            <a:pPr marL="346075" lvl="2" indent="0"/>
            <a:r>
              <a:rPr lang="en-US" sz="1400" dirty="0" smtClean="0"/>
              <a:t>Last backup of each volume</a:t>
            </a:r>
          </a:p>
          <a:p>
            <a:pPr marL="346075" lvl="2" indent="0"/>
            <a:r>
              <a:rPr lang="en-US" sz="1400" dirty="0" smtClean="0"/>
              <a:t>The Ratio of differential to full backups</a:t>
            </a:r>
          </a:p>
          <a:p>
            <a:pPr marL="346075" lvl="2" indent="0"/>
            <a:r>
              <a:rPr lang="en-US" sz="1400" dirty="0" smtClean="0"/>
              <a:t>Volumes never backed up shown too</a:t>
            </a:r>
            <a:endParaRPr lang="en-US" dirty="0" smtClean="0"/>
          </a:p>
          <a:p>
            <a:pPr marL="0" lvl="0" indent="0">
              <a:buClr>
                <a:srgbClr val="009FC5"/>
              </a:buClr>
              <a:buSzPct val="110000"/>
              <a:buFont typeface="Arial" pitchFamily="32"/>
              <a:buChar char="•"/>
            </a:pPr>
            <a:r>
              <a:rPr lang="en-US" sz="1800" dirty="0" smtClean="0"/>
              <a:t>Services Update management class</a:t>
            </a:r>
            <a:endParaRPr lang="en-US" sz="1800" dirty="0"/>
          </a:p>
          <a:p>
            <a:pPr marL="0" lvl="1" indent="0"/>
            <a:r>
              <a:rPr lang="en-US" sz="1600" dirty="0"/>
              <a:t>Table of Contents d</a:t>
            </a:r>
            <a:r>
              <a:rPr lang="en-US" sz="1600" dirty="0" smtClean="0"/>
              <a:t>estination </a:t>
            </a:r>
            <a:r>
              <a:rPr lang="en-US" sz="1600" dirty="0"/>
              <a:t>added to Management Class </a:t>
            </a:r>
            <a:r>
              <a:rPr lang="en-US" sz="1600" dirty="0" smtClean="0"/>
              <a:t>configuration</a:t>
            </a:r>
          </a:p>
          <a:p>
            <a:pPr marL="0" lvl="0" indent="0">
              <a:buClr>
                <a:srgbClr val="009FC5"/>
              </a:buClr>
              <a:buSzPct val="110000"/>
              <a:buFont typeface="Arial" pitchFamily="32"/>
              <a:buChar char="•"/>
            </a:pPr>
            <a:r>
              <a:rPr lang="en-US" sz="1800" dirty="0" smtClean="0"/>
              <a:t>Services Create management Class:</a:t>
            </a:r>
            <a:endParaRPr lang="en-US" sz="1800" dirty="0"/>
          </a:p>
          <a:p>
            <a:pPr marL="0" lvl="1" indent="0"/>
            <a:r>
              <a:rPr lang="en-US" sz="1600" dirty="0" smtClean="0"/>
              <a:t>Table of Content Destination </a:t>
            </a:r>
            <a:r>
              <a:rPr lang="en-US" sz="1600" dirty="0" err="1" smtClean="0"/>
              <a:t>Stgpool</a:t>
            </a:r>
            <a:endParaRPr lang="en-US" sz="1600" dirty="0"/>
          </a:p>
          <a:p>
            <a:pPr marL="0" lvl="1" indent="0">
              <a:buNone/>
            </a:pPr>
            <a:endParaRPr lang="en-US" sz="1600" dirty="0" smtClean="0"/>
          </a:p>
          <a:p>
            <a:pPr marL="0" lvl="1" indent="0">
              <a:buNone/>
            </a:pPr>
            <a:r>
              <a:rPr lang="en-US" sz="1600" dirty="0" smtClean="0"/>
              <a:t>DEMO: https://youtu.be/kadWBzLbiXU</a:t>
            </a:r>
            <a:endParaRPr lang="en-US" sz="1600" dirty="0"/>
          </a:p>
          <a:p>
            <a:pPr marL="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r>
              <a:rPr lang="en-US" dirty="0" smtClean="0"/>
              <a:t>OC – 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NAS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26619" y="415640"/>
            <a:ext cx="5147682" cy="186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67038" y="3023583"/>
            <a:ext cx="4866844" cy="109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3614280"/>
            <a:ext cx="4225440" cy="152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4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625"/>
            <a:ext cx="8686800" cy="40614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u="sng" dirty="0" smtClean="0"/>
              <a:t>Server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ea typeface="MS Gothic" pitchFamily="49" charset="-128"/>
              </a:rPr>
              <a:t>SLES12 </a:t>
            </a:r>
            <a:r>
              <a:rPr lang="en-US" sz="1400" dirty="0">
                <a:ea typeface="MS Gothic" pitchFamily="49" charset="-128"/>
              </a:rPr>
              <a:t>for DB2 10.5 – </a:t>
            </a:r>
            <a:r>
              <a:rPr lang="en-US" sz="1400" dirty="0" err="1">
                <a:ea typeface="MS Gothic" pitchFamily="49" charset="-128"/>
              </a:rPr>
              <a:t>xLinux</a:t>
            </a:r>
            <a:r>
              <a:rPr lang="en-US" sz="1400" dirty="0">
                <a:ea typeface="MS Gothic" pitchFamily="49" charset="-128"/>
              </a:rPr>
              <a:t> &amp; </a:t>
            </a:r>
            <a:r>
              <a:rPr lang="en-US" sz="1400" dirty="0" err="1">
                <a:ea typeface="MS Gothic" pitchFamily="49" charset="-128"/>
              </a:rPr>
              <a:t>zLinux</a:t>
            </a:r>
            <a:r>
              <a:rPr lang="en-US" sz="1400" dirty="0">
                <a:ea typeface="MS Gothic" pitchFamily="49" charset="-128"/>
              </a:rPr>
              <a:t> </a:t>
            </a:r>
            <a:r>
              <a:rPr lang="en-US" sz="1400" dirty="0" smtClean="0">
                <a:ea typeface="MS Gothic" pitchFamily="49" charset="-128"/>
              </a:rPr>
              <a:t>only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u="sng" dirty="0" smtClean="0"/>
              <a:t>OC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Java 8.0.2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Liberty </a:t>
            </a:r>
            <a:r>
              <a:rPr lang="en-US" sz="1400" dirty="0"/>
              <a:t>8.5.5.7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7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u="sng" dirty="0" smtClean="0"/>
              <a:t>Client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Windows </a:t>
            </a:r>
            <a:r>
              <a:rPr lang="en-US" sz="1400" dirty="0"/>
              <a:t>10 </a:t>
            </a:r>
            <a:r>
              <a:rPr lang="en-US" sz="1400" dirty="0" smtClean="0"/>
              <a:t>support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Spectrum Protect Client version 7.1.3.2 and 7.1.4</a:t>
            </a:r>
            <a:endParaRPr lang="en-US" sz="1400" dirty="0"/>
          </a:p>
          <a:p>
            <a:pPr lvl="2">
              <a:spcBef>
                <a:spcPts val="0"/>
              </a:spcBef>
            </a:pPr>
            <a:r>
              <a:rPr lang="en-US" sz="1400" dirty="0" smtClean="0"/>
              <a:t>No </a:t>
            </a:r>
            <a:r>
              <a:rPr lang="en-US" sz="1400" dirty="0"/>
              <a:t>support </a:t>
            </a:r>
            <a:r>
              <a:rPr lang="en-US" sz="1400" dirty="0" smtClean="0"/>
              <a:t>for Edge browser</a:t>
            </a:r>
          </a:p>
          <a:p>
            <a:pPr lvl="1">
              <a:spcBef>
                <a:spcPts val="0"/>
              </a:spcBef>
            </a:pPr>
            <a:r>
              <a:rPr lang="es-ES" sz="1400" dirty="0"/>
              <a:t>Mac OS X 10.11 El </a:t>
            </a:r>
            <a:r>
              <a:rPr lang="es-ES" sz="1400" dirty="0" smtClean="0"/>
              <a:t>Capitán</a:t>
            </a:r>
          </a:p>
          <a:p>
            <a:pPr lvl="2">
              <a:spcBef>
                <a:spcPts val="0"/>
              </a:spcBef>
            </a:pPr>
            <a:r>
              <a:rPr lang="es-ES" sz="1400" dirty="0" err="1" smtClean="0"/>
              <a:t>Spectrum</a:t>
            </a:r>
            <a:r>
              <a:rPr lang="es-ES" sz="1400" dirty="0" smtClean="0"/>
              <a:t> </a:t>
            </a:r>
            <a:r>
              <a:rPr lang="es-ES" sz="1400" dirty="0" err="1" smtClean="0"/>
              <a:t>Protect</a:t>
            </a:r>
            <a:r>
              <a:rPr lang="es-ES" sz="1400" dirty="0" smtClean="0"/>
              <a:t> </a:t>
            </a:r>
            <a:r>
              <a:rPr lang="es-ES" sz="1400" dirty="0" err="1" smtClean="0"/>
              <a:t>Client</a:t>
            </a:r>
            <a:r>
              <a:rPr lang="es-ES" sz="1400" dirty="0" smtClean="0"/>
              <a:t> </a:t>
            </a:r>
            <a:r>
              <a:rPr lang="es-ES" sz="1400" dirty="0" err="1" smtClean="0"/>
              <a:t>version</a:t>
            </a:r>
            <a:r>
              <a:rPr lang="es-ES" sz="1400" dirty="0" smtClean="0"/>
              <a:t> 7.1.3.2 </a:t>
            </a:r>
            <a:r>
              <a:rPr lang="es-ES" sz="1400" dirty="0"/>
              <a:t>and </a:t>
            </a:r>
            <a:r>
              <a:rPr lang="es-ES" sz="1400" dirty="0" smtClean="0"/>
              <a:t>7.1.4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Symbolic link locations </a:t>
            </a:r>
            <a:r>
              <a:rPr lang="en-US" sz="1400" dirty="0"/>
              <a:t>changed from /</a:t>
            </a:r>
            <a:r>
              <a:rPr lang="en-US" sz="1400" dirty="0" err="1"/>
              <a:t>usr</a:t>
            </a:r>
            <a:r>
              <a:rPr lang="en-US" sz="1400" dirty="0"/>
              <a:t>/bin and /</a:t>
            </a:r>
            <a:r>
              <a:rPr lang="en-US" sz="1400" dirty="0" err="1"/>
              <a:t>usr</a:t>
            </a:r>
            <a:r>
              <a:rPr lang="en-US" sz="1400" dirty="0"/>
              <a:t>/lib to /</a:t>
            </a:r>
            <a:r>
              <a:rPr lang="en-US" sz="1400" dirty="0" err="1"/>
              <a:t>usr</a:t>
            </a:r>
            <a:r>
              <a:rPr lang="en-US" sz="1400" dirty="0"/>
              <a:t>/local/bin </a:t>
            </a:r>
            <a:r>
              <a:rPr lang="en-US" sz="1400" dirty="0" smtClean="0"/>
              <a:t>&amp; /</a:t>
            </a:r>
            <a:r>
              <a:rPr lang="en-US" sz="1400" dirty="0" err="1" smtClean="0"/>
              <a:t>usr</a:t>
            </a:r>
            <a:r>
              <a:rPr lang="en-US" sz="1400" dirty="0" smtClean="0"/>
              <a:t>/local/lib</a:t>
            </a:r>
            <a:endParaRPr lang="en-US" sz="1400" dirty="0">
              <a:ea typeface="MS Gothic" pitchFamily="49" charset="-128"/>
            </a:endParaRPr>
          </a:p>
          <a:p>
            <a:pPr lvl="1">
              <a:spcBef>
                <a:spcPts val="0"/>
              </a:spcBef>
            </a:pPr>
            <a:r>
              <a:rPr lang="en-US" sz="1400" dirty="0" err="1" smtClean="0">
                <a:ea typeface="MS Gothic" pitchFamily="49" charset="-128"/>
              </a:rPr>
              <a:t>pLinux</a:t>
            </a:r>
            <a:r>
              <a:rPr lang="en-US" sz="1400" dirty="0" smtClean="0">
                <a:ea typeface="MS Gothic" pitchFamily="49" charset="-128"/>
              </a:rPr>
              <a:t> LE (see next slide)</a:t>
            </a:r>
          </a:p>
          <a:p>
            <a:pPr marL="0" indent="0">
              <a:spcBef>
                <a:spcPts val="0"/>
              </a:spcBef>
              <a:buNone/>
            </a:pPr>
            <a:endParaRPr lang="en-US" sz="5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u="sng" dirty="0" smtClean="0"/>
              <a:t>IBM </a:t>
            </a:r>
            <a:r>
              <a:rPr lang="en-US" sz="1600" b="1" u="sng" dirty="0"/>
              <a:t>Spectrum Protect for Space Management</a:t>
            </a:r>
            <a:r>
              <a:rPr lang="en-US" sz="1600" u="sng" dirty="0"/>
              <a:t> </a:t>
            </a:r>
            <a:endParaRPr lang="en-US" sz="1600" u="sng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Linux </a:t>
            </a:r>
            <a:r>
              <a:rPr lang="en-US" sz="1400" dirty="0"/>
              <a:t>on z System </a:t>
            </a:r>
            <a:r>
              <a:rPr lang="en-US" sz="1400" dirty="0" smtClean="0"/>
              <a:t> (see slide)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For </a:t>
            </a:r>
            <a:r>
              <a:rPr lang="en-US" sz="1400" dirty="0"/>
              <a:t>IBM Spectrum Scale </a:t>
            </a:r>
            <a:endParaRPr lang="en-US" sz="1400" b="1" u="sng" dirty="0">
              <a:ea typeface="MS Gothic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" b="1" u="sng" dirty="0" smtClean="0">
              <a:ea typeface="MS Gothic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u="sng" dirty="0" smtClean="0">
                <a:ea typeface="MS Gothic" pitchFamily="49" charset="-128"/>
              </a:rPr>
              <a:t>Spectrum Protect for Workstation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Windows 10 </a:t>
            </a:r>
            <a:r>
              <a:rPr lang="en-US" sz="1400" dirty="0" smtClean="0"/>
              <a:t>support for client</a:t>
            </a:r>
            <a:endParaRPr lang="en-US" sz="1400" dirty="0"/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sz="1600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r>
              <a:rPr lang="en-US" dirty="0" smtClean="0"/>
              <a:t>Server, OC, Client, Workstation –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Platform Updates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	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16731"/>
            <a:ext cx="8686800" cy="40614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altLang="en-US" sz="1400" b="1" dirty="0"/>
              <a:t>IBM Spectrum Protect backup archive client supported on Linux on Power Systems</a:t>
            </a:r>
            <a:r>
              <a:rPr lang="de-DE" altLang="en-US" sz="1400" b="1" dirty="0" smtClean="0"/>
              <a:t>™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 smtClean="0"/>
              <a:t>Little Endian  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 smtClean="0"/>
              <a:t>a.k.a</a:t>
            </a:r>
            <a:r>
              <a:rPr lang="de-DE" altLang="en-US" sz="1400" dirty="0"/>
              <a:t>. </a:t>
            </a:r>
            <a:r>
              <a:rPr lang="de-DE" altLang="en-US" sz="1400" dirty="0" smtClean="0"/>
              <a:t>pLE</a:t>
            </a:r>
            <a:endParaRPr lang="de-DE" altLang="en-US" sz="1400" dirty="0"/>
          </a:p>
          <a:p>
            <a:pPr>
              <a:spcBef>
                <a:spcPts val="0"/>
              </a:spcBef>
            </a:pPr>
            <a:endParaRPr lang="de-DE" altLang="en-US" sz="1400" dirty="0"/>
          </a:p>
          <a:p>
            <a:pPr>
              <a:spcBef>
                <a:spcPts val="0"/>
              </a:spcBef>
            </a:pPr>
            <a:r>
              <a:rPr lang="de-DE" altLang="en-US" sz="1400" dirty="0"/>
              <a:t>Operating systems supported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/>
              <a:t>RedHat Enterprise Linux 7.1 (RHEL 7.1)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/>
              <a:t>Suse Linux Enterprise Server 12 (SLES 12)</a:t>
            </a:r>
          </a:p>
          <a:p>
            <a:pPr>
              <a:spcBef>
                <a:spcPts val="0"/>
              </a:spcBef>
            </a:pPr>
            <a:endParaRPr lang="de-DE" altLang="en-US" sz="1400" dirty="0"/>
          </a:p>
          <a:p>
            <a:pPr>
              <a:spcBef>
                <a:spcPts val="0"/>
              </a:spcBef>
            </a:pPr>
            <a:r>
              <a:rPr lang="de-DE" altLang="en-US" sz="1400" dirty="0"/>
              <a:t>File system types supported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/>
              <a:t>All Linux file system types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/>
              <a:t>IBM Spectrum Scale 4.1.1.3 (a.k.a. GPFS 4.1.1.3) or higher 4.1.1.x release level</a:t>
            </a:r>
          </a:p>
          <a:p>
            <a:pPr>
              <a:spcBef>
                <a:spcPts val="0"/>
              </a:spcBef>
            </a:pPr>
            <a:endParaRPr lang="de-DE" altLang="en-US" sz="1400" dirty="0"/>
          </a:p>
          <a:p>
            <a:pPr>
              <a:spcBef>
                <a:spcPts val="0"/>
              </a:spcBef>
            </a:pPr>
            <a:r>
              <a:rPr lang="de-DE" altLang="en-US" sz="1400" dirty="0"/>
              <a:t>Backup functions supported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/>
              <a:t>File system backup using Spectrum Protect stand alone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/>
              <a:t>For Spectrum Scale file system type: </a:t>
            </a:r>
            <a:endParaRPr lang="de-DE" altLang="en-US" sz="1400" dirty="0" smtClean="0"/>
          </a:p>
          <a:p>
            <a:pPr lvl="2">
              <a:spcBef>
                <a:spcPts val="0"/>
              </a:spcBef>
            </a:pPr>
            <a:r>
              <a:rPr lang="de-DE" altLang="en-US" sz="1200" dirty="0" smtClean="0"/>
              <a:t>File </a:t>
            </a:r>
            <a:r>
              <a:rPr lang="de-DE" altLang="en-US" sz="1200" dirty="0"/>
              <a:t>system backup using </a:t>
            </a:r>
            <a:r>
              <a:rPr lang="de-DE" altLang="en-US" sz="1200" dirty="0" smtClean="0"/>
              <a:t>mmbackup</a:t>
            </a:r>
          </a:p>
          <a:p>
            <a:pPr lvl="2">
              <a:spcBef>
                <a:spcPts val="0"/>
              </a:spcBef>
            </a:pPr>
            <a:r>
              <a:rPr lang="de-DE" altLang="en-US" sz="1200" dirty="0" smtClean="0"/>
              <a:t>Including </a:t>
            </a:r>
            <a:r>
              <a:rPr lang="de-DE" altLang="en-US" sz="1200" dirty="0"/>
              <a:t>AFM </a:t>
            </a:r>
            <a:r>
              <a:rPr lang="de-DE" altLang="en-US" sz="1200" dirty="0" smtClean="0"/>
              <a:t>environments</a:t>
            </a:r>
            <a:endParaRPr lang="de-DE" altLang="en-US" sz="1200" dirty="0"/>
          </a:p>
          <a:p>
            <a:pPr lvl="1">
              <a:spcBef>
                <a:spcPts val="0"/>
              </a:spcBef>
            </a:pPr>
            <a:r>
              <a:rPr lang="de-DE" altLang="en-US" sz="1400" dirty="0"/>
              <a:t>Journal based backup (not Spectrum Scale)</a:t>
            </a:r>
          </a:p>
          <a:p>
            <a:pPr>
              <a:spcBef>
                <a:spcPts val="0"/>
              </a:spcBef>
            </a:pPr>
            <a:endParaRPr lang="de-DE" altLang="en-US" sz="1400" dirty="0"/>
          </a:p>
          <a:p>
            <a:pPr>
              <a:spcBef>
                <a:spcPts val="0"/>
              </a:spcBef>
            </a:pPr>
            <a:r>
              <a:rPr lang="de-DE" altLang="en-US" sz="1400" dirty="0"/>
              <a:t>Enhanced Spectrum Protect functions supported</a:t>
            </a:r>
          </a:p>
          <a:p>
            <a:pPr lvl="1">
              <a:spcBef>
                <a:spcPts val="0"/>
              </a:spcBef>
            </a:pPr>
            <a:r>
              <a:rPr lang="de-DE" altLang="en-US" sz="1400" dirty="0"/>
              <a:t>Client </a:t>
            </a:r>
            <a:r>
              <a:rPr lang="de-DE" altLang="en-US" sz="1400" dirty="0" smtClean="0"/>
              <a:t>push - </a:t>
            </a:r>
            <a:r>
              <a:rPr lang="en-US" sz="1400" dirty="0"/>
              <a:t> push out PTF updates to already defined Spectrum Protect </a:t>
            </a:r>
            <a:r>
              <a:rPr lang="en-US" sz="1400" dirty="0" smtClean="0"/>
              <a:t>clients</a:t>
            </a:r>
            <a:endParaRPr lang="de-DE" altLang="en-US" sz="1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r>
              <a:rPr lang="en-US" dirty="0" smtClean="0"/>
              <a:t>Client 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Helv"/>
              </a:rPr>
              <a:t>pLinux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"/>
              </a:rPr>
              <a:t> (LE) for SLES 12 and RHEL 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16731"/>
            <a:ext cx="8855500" cy="406140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IBM Spectrum Protect for Space </a:t>
            </a:r>
            <a:r>
              <a:rPr lang="en-US" sz="1600" b="1" dirty="0" smtClean="0"/>
              <a:t>Management</a:t>
            </a:r>
            <a:r>
              <a:rPr lang="en-US" sz="1400" dirty="0" smtClean="0"/>
              <a:t> </a:t>
            </a:r>
            <a:r>
              <a:rPr lang="en-US" sz="1600" dirty="0"/>
              <a:t>for IBM Spectrum Scale for Linux on z </a:t>
            </a:r>
            <a:r>
              <a:rPr lang="en-US" sz="1600" dirty="0" smtClean="0"/>
              <a:t>System </a:t>
            </a:r>
            <a:endParaRPr lang="de-DE" altLang="en-US" sz="1600" dirty="0"/>
          </a:p>
          <a:p>
            <a:r>
              <a:rPr lang="de-DE" altLang="en-US" sz="1400" dirty="0"/>
              <a:t>Operating systems supported</a:t>
            </a:r>
          </a:p>
          <a:p>
            <a:pPr lvl="1"/>
            <a:r>
              <a:rPr lang="de-DE" altLang="en-US" sz="1200" dirty="0"/>
              <a:t>RedHat Enterprise Linux 7.1 (RHEL 7.1)</a:t>
            </a:r>
          </a:p>
          <a:p>
            <a:pPr lvl="1"/>
            <a:r>
              <a:rPr lang="de-DE" altLang="en-US" sz="1200" dirty="0"/>
              <a:t>Suse Linux Enterprise Server 12 (SLES 12)</a:t>
            </a:r>
          </a:p>
          <a:p>
            <a:r>
              <a:rPr lang="de-DE" altLang="en-US" sz="1400" dirty="0"/>
              <a:t>File system types and versions supported</a:t>
            </a:r>
          </a:p>
          <a:p>
            <a:pPr lvl="1"/>
            <a:r>
              <a:rPr lang="de-DE" altLang="en-US" sz="1200" dirty="0"/>
              <a:t>IBM Spectrum Scale 4.2 (a.k.a. GPFS 4.2) GA 4Q15</a:t>
            </a:r>
          </a:p>
          <a:p>
            <a:r>
              <a:rPr lang="de-DE" altLang="en-US" sz="1400" dirty="0"/>
              <a:t>Space Management </a:t>
            </a:r>
            <a:r>
              <a:rPr lang="de-DE" altLang="en-US" sz="1400" dirty="0" smtClean="0"/>
              <a:t>support fo Linux </a:t>
            </a:r>
            <a:r>
              <a:rPr lang="de-DE" altLang="en-US" sz="1400" dirty="0"/>
              <a:t>on z Systems </a:t>
            </a:r>
            <a:r>
              <a:rPr lang="de-DE" altLang="en-US" sz="1400" dirty="0" smtClean="0"/>
              <a:t>equal to </a:t>
            </a:r>
            <a:r>
              <a:rPr lang="de-DE" altLang="en-US" sz="1400" dirty="0"/>
              <a:t>functions for Linux on x Systems</a:t>
            </a:r>
          </a:p>
          <a:p>
            <a:r>
              <a:rPr lang="de-DE" altLang="en-US" sz="1400" dirty="0"/>
              <a:t>Spectrum Scale policy engine driven threshold migration is supported</a:t>
            </a:r>
          </a:p>
          <a:p>
            <a:pPr marL="173038" lvl="1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de-DE" altLang="en-US" sz="1400" dirty="0" smtClean="0"/>
              <a:t>Backup Function supported:</a:t>
            </a:r>
          </a:p>
          <a:p>
            <a:pPr marL="519113" lvl="2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de-DE" altLang="en-US" sz="1200" dirty="0" smtClean="0"/>
              <a:t>File system backup using SP stand alone</a:t>
            </a:r>
          </a:p>
          <a:p>
            <a:pPr marL="519113" lvl="2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de-DE" altLang="en-US" sz="1200" dirty="0" smtClean="0"/>
              <a:t>File system backp using mmbackup (including AFM environments)</a:t>
            </a:r>
          </a:p>
          <a:p>
            <a:r>
              <a:rPr lang="de-DE" altLang="en-US" sz="1400" dirty="0" smtClean="0"/>
              <a:t>SoBAR is supported</a:t>
            </a:r>
          </a:p>
          <a:p>
            <a:r>
              <a:rPr lang="de-DE" altLang="en-US" sz="1400" dirty="0" smtClean="0"/>
              <a:t>Mixed </a:t>
            </a:r>
            <a:r>
              <a:rPr lang="de-DE" altLang="en-US" sz="1400" dirty="0"/>
              <a:t>Spectrum Scale clusters are </a:t>
            </a:r>
            <a:r>
              <a:rPr lang="de-DE" altLang="en-US" sz="1400" dirty="0" smtClean="0"/>
              <a:t>supported</a:t>
            </a:r>
          </a:p>
          <a:p>
            <a:pPr lvl="1"/>
            <a:r>
              <a:rPr lang="de-DE" altLang="en-US" sz="1200" dirty="0" smtClean="0"/>
              <a:t>All SP </a:t>
            </a:r>
            <a:r>
              <a:rPr lang="de-DE" altLang="en-US" sz="1200" dirty="0"/>
              <a:t>for Space Management nodes in a mixed cluster must have the same operating system type</a:t>
            </a:r>
          </a:p>
          <a:p>
            <a:pPr marL="0" indent="0">
              <a:buNone/>
            </a:pPr>
            <a:endParaRPr lang="de-DE" altLang="en-US" sz="1400" dirty="0"/>
          </a:p>
          <a:p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HSM UNIX/Linux </a:t>
            </a:r>
            <a:r>
              <a:rPr lang="en-US" dirty="0"/>
              <a:t>– </a:t>
            </a:r>
            <a:r>
              <a:rPr lang="en-US" dirty="0" err="1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zLinux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29232"/>
            <a:ext cx="8991600" cy="406140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History of Spectrum Scale Small Files: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Spectrum </a:t>
            </a:r>
            <a:r>
              <a:rPr lang="en-US" sz="1600" dirty="0"/>
              <a:t>Scale 4.1 and </a:t>
            </a:r>
            <a:r>
              <a:rPr lang="en-US" sz="1600" dirty="0" smtClean="0"/>
              <a:t>newer, stores data </a:t>
            </a:r>
            <a:r>
              <a:rPr lang="en-US" sz="1600" dirty="0"/>
              <a:t>of small files </a:t>
            </a:r>
            <a:r>
              <a:rPr lang="en-US" sz="1600" dirty="0" smtClean="0"/>
              <a:t>in </a:t>
            </a:r>
            <a:r>
              <a:rPr lang="en-US" sz="1600" dirty="0"/>
              <a:t>the metadata area (</a:t>
            </a:r>
            <a:r>
              <a:rPr lang="en-US" sz="1600" dirty="0" err="1"/>
              <a:t>inode</a:t>
            </a:r>
            <a:r>
              <a:rPr lang="en-US" sz="1600" dirty="0"/>
              <a:t> table</a:t>
            </a:r>
            <a:r>
              <a:rPr lang="en-US" sz="16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Not stored in </a:t>
            </a:r>
            <a:r>
              <a:rPr lang="en-US" sz="1400" dirty="0"/>
              <a:t>the data area of the file </a:t>
            </a:r>
            <a:r>
              <a:rPr lang="en-US" sz="1400" dirty="0" smtClean="0"/>
              <a:t>system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/>
              <a:t>The size allocated for these files is zero </a:t>
            </a:r>
            <a:r>
              <a:rPr lang="en-US" sz="1600" dirty="0" smtClean="0"/>
              <a:t>bytes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Prior to 7.1.4, migration with Spectrum Protect for Space Management was not allowed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Migration </a:t>
            </a:r>
            <a:r>
              <a:rPr lang="en-US" sz="1400" dirty="0"/>
              <a:t>of these files doesn't free any space in the file system </a:t>
            </a:r>
            <a:endParaRPr lang="en-US" sz="1400" dirty="0" smtClean="0"/>
          </a:p>
          <a:p>
            <a:pPr marL="0" indent="0">
              <a:buNone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Spectrum Protect for Space Management  7.1.4 support: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Beginning </a:t>
            </a:r>
            <a:r>
              <a:rPr lang="en-US" sz="1600" dirty="0"/>
              <a:t>with 7.1.4 the migration of zero bytes files is </a:t>
            </a:r>
            <a:r>
              <a:rPr lang="en-US" sz="1600" dirty="0" smtClean="0"/>
              <a:t>possible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Enables: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050" dirty="0" smtClean="0"/>
              <a:t>Pre/migration of </a:t>
            </a:r>
            <a:r>
              <a:rPr lang="en-US" sz="1050" dirty="0"/>
              <a:t>all </a:t>
            </a:r>
            <a:r>
              <a:rPr lang="en-US" sz="1050" dirty="0" smtClean="0"/>
              <a:t>files with Spectrum Protect for Space Management, so a valid </a:t>
            </a:r>
            <a:r>
              <a:rPr lang="en-US" sz="1050" dirty="0"/>
              <a:t>copy of </a:t>
            </a:r>
            <a:r>
              <a:rPr lang="en-US" sz="1050" dirty="0" smtClean="0"/>
              <a:t>all the </a:t>
            </a:r>
            <a:r>
              <a:rPr lang="en-US" sz="1050" dirty="0"/>
              <a:t>files </a:t>
            </a:r>
            <a:r>
              <a:rPr lang="en-US" sz="1050" dirty="0" smtClean="0"/>
              <a:t>exist in </a:t>
            </a:r>
            <a:r>
              <a:rPr lang="en-US" sz="1050" dirty="0"/>
              <a:t>the Spectrum Protect </a:t>
            </a:r>
            <a:r>
              <a:rPr lang="en-US" sz="1050" dirty="0" smtClean="0"/>
              <a:t>server</a:t>
            </a:r>
            <a:endParaRPr lang="en-US" sz="1050" dirty="0"/>
          </a:p>
          <a:p>
            <a:pPr lvl="1"/>
            <a:r>
              <a:rPr lang="en-US" sz="1050" dirty="0" smtClean="0"/>
              <a:t>SOBAR (</a:t>
            </a:r>
            <a:r>
              <a:rPr lang="en-US" sz="1050" dirty="0"/>
              <a:t>scale out disaster recovery</a:t>
            </a:r>
            <a:r>
              <a:rPr lang="en-US" sz="1050" dirty="0" smtClean="0"/>
              <a:t>) to have </a:t>
            </a:r>
            <a:r>
              <a:rPr lang="en-US" sz="1050" dirty="0"/>
              <a:t>a Spectrum Protect for Space Management copy of all files in the Spectrum Protect </a:t>
            </a:r>
            <a:r>
              <a:rPr lang="en-US" sz="1050" dirty="0" smtClean="0"/>
              <a:t>server</a:t>
            </a:r>
            <a:endParaRPr lang="en-US" sz="1050" dirty="0"/>
          </a:p>
          <a:p>
            <a:pPr lvl="1"/>
            <a:r>
              <a:rPr lang="en-US" sz="1050" dirty="0" smtClean="0"/>
              <a:t>Spectrum </a:t>
            </a:r>
            <a:r>
              <a:rPr lang="en-US" sz="1050" dirty="0"/>
              <a:t>Archive </a:t>
            </a:r>
            <a:r>
              <a:rPr lang="en-US" sz="1050" dirty="0" smtClean="0"/>
              <a:t>integration with </a:t>
            </a:r>
            <a:r>
              <a:rPr lang="en-US" sz="1050" dirty="0"/>
              <a:t>Spectrum Protect for Space Management </a:t>
            </a:r>
            <a:r>
              <a:rPr lang="en-US" sz="1050" dirty="0" smtClean="0"/>
              <a:t>to have </a:t>
            </a:r>
            <a:r>
              <a:rPr lang="en-US" sz="1050" dirty="0"/>
              <a:t>the ability to migrate all files to LTFS </a:t>
            </a:r>
            <a:r>
              <a:rPr lang="en-US" sz="1050" dirty="0" smtClean="0"/>
              <a:t>tape</a:t>
            </a:r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79678" y="4907534"/>
            <a:ext cx="373834" cy="138240"/>
          </a:xfrm>
        </p:spPr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019" y="89063"/>
            <a:ext cx="8544781" cy="286015"/>
          </a:xfrm>
        </p:spPr>
        <p:txBody>
          <a:bodyPr/>
          <a:lstStyle/>
          <a:p>
            <a:r>
              <a:rPr lang="en-US" dirty="0"/>
              <a:t>HSM UNIX/Linux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Small File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31"/>
            <a:ext cx="9144000" cy="286015"/>
          </a:xfrm>
        </p:spPr>
        <p:txBody>
          <a:bodyPr/>
          <a:lstStyle/>
          <a:p>
            <a:r>
              <a:rPr lang="en-US" dirty="0" smtClean="0"/>
              <a:t>7.1.4 Spectrum Protect Overview    </a:t>
            </a:r>
            <a:r>
              <a:rPr lang="en-US" sz="1400" dirty="0" smtClean="0"/>
              <a:t>GA  </a:t>
            </a:r>
            <a:r>
              <a:rPr lang="en-US" sz="1400" dirty="0" smtClean="0"/>
              <a:t>11/30/15 (Snapshot 12/11/15)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46887"/>
              </p:ext>
            </p:extLst>
          </p:nvPr>
        </p:nvGraphicFramePr>
        <p:xfrm>
          <a:off x="228603" y="743639"/>
          <a:ext cx="4445459" cy="3814377"/>
        </p:xfrm>
        <a:graphic>
          <a:graphicData uri="http://schemas.openxmlformats.org/drawingml/2006/table">
            <a:tbl>
              <a:tblPr/>
              <a:tblGrid>
                <a:gridCol w="4445459"/>
              </a:tblGrid>
              <a:tr h="32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SERVER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NetAPP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cDOT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 – Support for NDMP and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SnapMirror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 to tape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SLES12 for DB2 10.5 –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xLinux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 &amp;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zLinux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 only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Performance Updates for Object Store 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Platform and OS Support Matrix – Server/OC/RM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Blueprints -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pLinux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elv"/>
                        <a:ea typeface="MS Gothic" pitchFamily="49" charset="-128"/>
                      </a:endParaRP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OPERATIONS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Customized reporting (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adhoc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, schedule, email)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NAS Support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Java 8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CLIENT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"/>
                          <a:ea typeface="+mn-ea"/>
                          <a:cs typeface="+mn-cs"/>
                        </a:rPr>
                        <a:t>Windows 10 Support (7.1.3.2 and 7.1.4)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Helv"/>
                        <a:ea typeface="MS Gothic" pitchFamily="49" charset="-128"/>
                      </a:endParaRP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800" b="0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"/>
                          <a:ea typeface="+mn-ea"/>
                          <a:cs typeface="+mn-cs"/>
                        </a:rPr>
                        <a:t>Mac OS X 10.11 El Capitán (7.1.3.2 and 7.1.4)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Helv"/>
                        <a:ea typeface="MS Gothic" pitchFamily="49" charset="-128"/>
                      </a:endParaRP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0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i="0" u="none" strike="noStrike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"/>
                          <a:ea typeface="+mn-ea"/>
                          <a:cs typeface="+mn-cs"/>
                        </a:rPr>
                        <a:t>pLinux</a:t>
                      </a:r>
                      <a:r>
                        <a:rPr lang="en-US" sz="800" b="0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"/>
                          <a:ea typeface="+mn-ea"/>
                          <a:cs typeface="+mn-cs"/>
                        </a:rPr>
                        <a:t> (LE) for SLES 12 and RHEL 7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Helv"/>
                        <a:ea typeface="MS Gothic" pitchFamily="49" charset="-128"/>
                      </a:endParaRP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Workstations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Windows 10 Support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HSM UNIX/Linux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GPFS Support for </a:t>
                      </a:r>
                      <a:r>
                        <a:rPr lang="en-US" sz="8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zLinux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Helv"/>
                        <a:ea typeface="MS Gothic" pitchFamily="49" charset="-128"/>
                      </a:endParaRP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Migration of small files</a:t>
                      </a: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HSM Windows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Logging Enhancements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Helv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Helv"/>
                        <a:ea typeface="MS Gothic" pitchFamily="49" charset="-128"/>
                      </a:endParaRPr>
                    </a:p>
                  </a:txBody>
                  <a:tcPr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9922"/>
              </p:ext>
            </p:extLst>
          </p:nvPr>
        </p:nvGraphicFramePr>
        <p:xfrm>
          <a:off x="4724401" y="743639"/>
          <a:ext cx="4210561" cy="2360985"/>
        </p:xfrm>
        <a:graphic>
          <a:graphicData uri="http://schemas.openxmlformats.org/drawingml/2006/table">
            <a:tbl>
              <a:tblPr/>
              <a:tblGrid>
                <a:gridCol w="4210561"/>
              </a:tblGrid>
              <a:tr h="32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 DP for VMware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Monster VM – Phase 1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VMware virtual volume (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vVol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) experience – Phase 1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Snapshot - VMware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Capacity reporting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Snapshot - Unix/Linux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Capacity reporting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Dynamic allocation of SVC target volumes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Oracle 12c toleration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Currency: AIX 7.2, RH 7, SLES 12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Snapshot -  Windows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Capacity Reporting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Instant Restore for 3</a:t>
                      </a:r>
                      <a:r>
                        <a:rPr kumimoji="0" lang="en-US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rd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"/>
                          <a:ea typeface="MS Gothic" pitchFamily="49" charset="-128"/>
                        </a:rPr>
                        <a:t> party devices</a:t>
                      </a:r>
                    </a:p>
                  </a:txBody>
                  <a:tcPr marT="34304" marB="343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533" y="2878931"/>
            <a:ext cx="9372600" cy="200210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1600" dirty="0" smtClean="0"/>
              <a:t>Problem </a:t>
            </a:r>
            <a:r>
              <a:rPr lang="en-US" sz="1600" dirty="0"/>
              <a:t>analyses </a:t>
            </a:r>
            <a:r>
              <a:rPr lang="en-US" sz="1600" dirty="0" smtClean="0"/>
              <a:t>can </a:t>
            </a:r>
            <a:r>
              <a:rPr lang="en-US" sz="1600" dirty="0"/>
              <a:t>require </a:t>
            </a:r>
            <a:r>
              <a:rPr lang="en-US" sz="1600" dirty="0" smtClean="0"/>
              <a:t>collection of </a:t>
            </a:r>
            <a:r>
              <a:rPr lang="en-US" sz="1600" dirty="0"/>
              <a:t>a very large number of trace </a:t>
            </a:r>
            <a:r>
              <a:rPr lang="en-US" sz="1600" dirty="0" smtClean="0"/>
              <a:t>entries </a:t>
            </a:r>
            <a:endParaRPr lang="en-US" sz="16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600" dirty="0" smtClean="0"/>
              <a:t>Previously, </a:t>
            </a:r>
            <a:r>
              <a:rPr lang="en-US" sz="1600" dirty="0"/>
              <a:t>trace </a:t>
            </a:r>
            <a:r>
              <a:rPr lang="en-US" sz="1600" dirty="0" smtClean="0"/>
              <a:t>files wrapped </a:t>
            </a:r>
            <a:r>
              <a:rPr lang="en-US" sz="1600" dirty="0"/>
              <a:t>when they </a:t>
            </a:r>
            <a:r>
              <a:rPr lang="en-US" sz="1600" dirty="0" smtClean="0"/>
              <a:t>were full, overwriting earlier traces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600" dirty="0" smtClean="0"/>
              <a:t>New  “</a:t>
            </a:r>
            <a:r>
              <a:rPr lang="en-US" sz="1600" b="1" dirty="0" smtClean="0"/>
              <a:t>Wrap the trace file</a:t>
            </a:r>
            <a:r>
              <a:rPr lang="en-US" sz="1600" dirty="0" smtClean="0"/>
              <a:t>” preference check box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ON is default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“File wrapping at” defines % of the log file that is kept when “Maximum file size” is reached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OFF allows trace files to grow to “Maximum file size”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Trace file’s name extended with a date and time stamp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When max size reached, the file is closed and a new trace file is opened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Check box doesn’t apply to admin-log files containing only error </a:t>
            </a:r>
            <a:r>
              <a:rPr lang="en-US" sz="1400" dirty="0"/>
              <a:t>&amp;</a:t>
            </a:r>
            <a:r>
              <a:rPr lang="en-US" sz="1400" dirty="0" smtClean="0"/>
              <a:t> warning messages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HSM Windows </a:t>
            </a:r>
            <a:r>
              <a:rPr lang="en-US" dirty="0"/>
              <a:t>– 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Logging Enhancements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93" y="516731"/>
            <a:ext cx="7850137" cy="239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160932" y="1874174"/>
            <a:ext cx="1717137" cy="238258"/>
          </a:xfrm>
          <a:prstGeom prst="ellipse">
            <a:avLst/>
          </a:pr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2000" smtClean="0">
              <a:solidFill>
                <a:srgbClr val="191919"/>
              </a:solidFill>
              <a:latin typeface="HelvNeue Light for IBM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19803" y="126497"/>
            <a:ext cx="3005769" cy="268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5791200" y="1735930"/>
            <a:ext cx="457200" cy="91440"/>
          </a:xfrm>
          <a:prstGeom prst="straightConnector1">
            <a:avLst/>
          </a:prstGeom>
          <a:solidFill>
            <a:srgbClr val="FFCC99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10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917FB-7CD8-E040-A6A9-306C3590B9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IBM Corporation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516731"/>
            <a:ext cx="9067800" cy="234532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ea typeface="ＭＳ Ｐゴシック" charset="-128"/>
              </a:rPr>
              <a:t>Support  </a:t>
            </a:r>
            <a:r>
              <a:rPr lang="en-US" altLang="en-US" sz="2000" b="1" dirty="0">
                <a:solidFill>
                  <a:srgbClr val="262626"/>
                </a:solidFill>
                <a:ea typeface="ＭＳ Ｐゴシック" charset="-128"/>
              </a:rPr>
              <a:t>for </a:t>
            </a:r>
            <a:r>
              <a:rPr lang="en-US" altLang="en-US" sz="2000" b="1" dirty="0" err="1">
                <a:solidFill>
                  <a:srgbClr val="262626"/>
                </a:solidFill>
                <a:ea typeface="ＭＳ Ｐゴシック" charset="-128"/>
              </a:rPr>
              <a:t>Netapp's</a:t>
            </a:r>
            <a:r>
              <a:rPr lang="en-US" altLang="en-US" sz="2000" b="1" dirty="0">
                <a:solidFill>
                  <a:srgbClr val="262626"/>
                </a:solidFill>
                <a:ea typeface="ＭＳ Ｐゴシック" charset="-128"/>
              </a:rPr>
              <a:t> NDMP Cluster Aware Backup (CAB) </a:t>
            </a:r>
            <a:r>
              <a:rPr lang="en-US" altLang="en-US" sz="2000" b="1" dirty="0" smtClean="0">
                <a:solidFill>
                  <a:srgbClr val="262626"/>
                </a:solidFill>
                <a:ea typeface="ＭＳ Ｐゴシック" charset="-128"/>
              </a:rPr>
              <a:t>Extension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Backup </a:t>
            </a:r>
            <a:r>
              <a:rPr lang="en-US" altLang="en-US" sz="1800" dirty="0">
                <a:solidFill>
                  <a:srgbClr val="262626"/>
                </a:solidFill>
                <a:ea typeface="ＭＳ Ｐゴシック" charset="-128"/>
              </a:rPr>
              <a:t>of </a:t>
            </a:r>
            <a:r>
              <a:rPr lang="en-US" altLang="en-US" sz="1800" dirty="0" err="1">
                <a:solidFill>
                  <a:srgbClr val="262626"/>
                </a:solidFill>
                <a:ea typeface="ＭＳ Ｐゴシック" charset="-128"/>
              </a:rPr>
              <a:t>Netapp</a:t>
            </a:r>
            <a:r>
              <a:rPr lang="en-US" altLang="en-US" sz="1800" dirty="0">
                <a:solidFill>
                  <a:srgbClr val="262626"/>
                </a:solidFill>
                <a:ea typeface="ＭＳ Ｐゴシック" charset="-128"/>
              </a:rPr>
              <a:t> Clusters at either Cluster </a:t>
            </a: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Wide </a:t>
            </a:r>
            <a:r>
              <a:rPr lang="en-US" altLang="en-US" sz="1800" dirty="0">
                <a:solidFill>
                  <a:srgbClr val="262626"/>
                </a:solidFill>
                <a:ea typeface="ＭＳ Ｐゴシック" charset="-128"/>
              </a:rPr>
              <a:t>or Storage Virtual Machine </a:t>
            </a: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(SVM)</a:t>
            </a:r>
            <a:endParaRPr lang="en-US" altLang="en-US" sz="1800" dirty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262626"/>
                </a:solidFill>
                <a:ea typeface="ＭＳ Ｐゴシック" charset="-128"/>
              </a:rPr>
              <a:t>Data Movement within cluster is transparent to backup and restore operations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NDMP Full or Differential backups supported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NDMP </a:t>
            </a:r>
            <a:r>
              <a:rPr lang="en-US" altLang="en-US" sz="1800" dirty="0" err="1">
                <a:solidFill>
                  <a:srgbClr val="262626"/>
                </a:solidFill>
                <a:ea typeface="ＭＳ Ｐゴシック" charset="-128"/>
              </a:rPr>
              <a:t>SnapMirror</a:t>
            </a:r>
            <a:r>
              <a:rPr lang="en-US" altLang="en-US" sz="1800" dirty="0">
                <a:solidFill>
                  <a:srgbClr val="262626"/>
                </a:solidFill>
                <a:ea typeface="ＭＳ Ｐゴシック" charset="-128"/>
              </a:rPr>
              <a:t>-to-tape (“</a:t>
            </a:r>
            <a:r>
              <a:rPr lang="en-US" altLang="en-US" sz="1800" dirty="0" err="1">
                <a:solidFill>
                  <a:srgbClr val="262626"/>
                </a:solidFill>
                <a:ea typeface="ＭＳ Ｐゴシック" charset="-128"/>
              </a:rPr>
              <a:t>SMTape</a:t>
            </a:r>
            <a:r>
              <a:rPr lang="en-US" altLang="en-US" sz="1800" dirty="0">
                <a:solidFill>
                  <a:srgbClr val="262626"/>
                </a:solidFill>
                <a:ea typeface="ＭＳ Ｐゴシック" charset="-128"/>
              </a:rPr>
              <a:t>”) fully supported for </a:t>
            </a:r>
            <a:r>
              <a:rPr lang="en-US" altLang="en-US" sz="1800" dirty="0" err="1">
                <a:solidFill>
                  <a:srgbClr val="262626"/>
                </a:solidFill>
                <a:ea typeface="ＭＳ Ｐゴシック" charset="-128"/>
              </a:rPr>
              <a:t>Netapp</a:t>
            </a:r>
            <a:r>
              <a:rPr lang="en-US" altLang="en-US" sz="1800" dirty="0">
                <a:solidFill>
                  <a:srgbClr val="262626"/>
                </a:solidFill>
                <a:ea typeface="ＭＳ Ｐゴシック" charset="-128"/>
              </a:rPr>
              <a:t> clustered </a:t>
            </a: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filers</a:t>
            </a:r>
          </a:p>
          <a:p>
            <a:pPr lvl="1">
              <a:spcAft>
                <a:spcPts val="0"/>
              </a:spcAft>
            </a:pPr>
            <a:r>
              <a:rPr lang="en-US" altLang="en-US" sz="1600" dirty="0" err="1" smtClean="0">
                <a:solidFill>
                  <a:srgbClr val="262626"/>
                </a:solidFill>
                <a:ea typeface="ＭＳ Ｐゴシック" charset="-128"/>
              </a:rPr>
              <a:t>Snapdiff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 added cluster support in 7.1.2</a:t>
            </a:r>
            <a:endParaRPr lang="en-US" altLang="en-US" sz="1400" dirty="0">
              <a:solidFill>
                <a:srgbClr val="262626"/>
              </a:solidFill>
              <a:ea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800" dirty="0" smtClean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pPr lvl="0"/>
            <a:r>
              <a:rPr lang="en-US" dirty="0" smtClean="0"/>
              <a:t>Server –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NDMP Cluster Aware Backup 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Netapp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163819"/>
              </p:ext>
            </p:extLst>
          </p:nvPr>
        </p:nvGraphicFramePr>
        <p:xfrm>
          <a:off x="609600" y="2821144"/>
          <a:ext cx="3995469" cy="232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4" imgW="4313160" imgH="3353040" progId="">
                  <p:embed/>
                </p:oleObj>
              </mc:Choice>
              <mc:Fallback>
                <p:oleObj r:id="rId4" imgW="4313160" imgH="335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21144"/>
                        <a:ext cx="3995469" cy="232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6760"/>
              </p:ext>
            </p:extLst>
          </p:nvPr>
        </p:nvGraphicFramePr>
        <p:xfrm>
          <a:off x="4876800" y="2895546"/>
          <a:ext cx="3595688" cy="221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6" imgW="4309560" imgH="3545280" progId="">
                  <p:embed/>
                </p:oleObj>
              </mc:Choice>
              <mc:Fallback>
                <p:oleObj r:id="rId6" imgW="4309560" imgH="3545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95546"/>
                        <a:ext cx="3595688" cy="2215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7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5275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err="1">
                <a:solidFill>
                  <a:srgbClr val="262626"/>
                </a:solidFill>
                <a:ea typeface="ＭＳ Ｐゴシック" charset="-128"/>
              </a:rPr>
              <a:t>OnTap</a:t>
            </a: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 8.2 or later 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required</a:t>
            </a:r>
            <a:endParaRPr lang="en-US" altLang="en-US" sz="1600" dirty="0">
              <a:solidFill>
                <a:srgbClr val="262626"/>
              </a:solidFill>
              <a:ea typeface="ＭＳ Ｐゴシック" charset="-128"/>
            </a:endParaRPr>
          </a:p>
          <a:p>
            <a:pPr marL="295275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err="1" smtClean="0">
                <a:solidFill>
                  <a:srgbClr val="262626"/>
                </a:solidFill>
                <a:ea typeface="ＭＳ Ｐゴシック" charset="-128"/>
              </a:rPr>
              <a:t>Netapp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 filers only</a:t>
            </a:r>
          </a:p>
          <a:p>
            <a:pPr marL="631825" lvl="1" indent="-285750">
              <a:spcAft>
                <a:spcPts val="0"/>
              </a:spcAft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N </a:t>
            </a:r>
            <a:r>
              <a:rPr lang="en-US" altLang="en-US" sz="1400" dirty="0">
                <a:solidFill>
                  <a:srgbClr val="262626"/>
                </a:solidFill>
                <a:ea typeface="ＭＳ Ｐゴシック" charset="-128"/>
              </a:rPr>
              <a:t>Series does not support 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clusters</a:t>
            </a:r>
            <a:endParaRPr lang="en-US" altLang="en-US" sz="1400" dirty="0">
              <a:solidFill>
                <a:srgbClr val="262626"/>
              </a:solidFill>
              <a:ea typeface="ＭＳ Ｐゴシック" charset="-128"/>
            </a:endParaRPr>
          </a:p>
          <a:p>
            <a:pPr marL="631825" lvl="1" indent="-285750">
              <a:spcAft>
                <a:spcPts val="0"/>
              </a:spcAft>
            </a:pPr>
            <a:r>
              <a:rPr lang="en-US" altLang="en-US" sz="1400" dirty="0">
                <a:solidFill>
                  <a:srgbClr val="262626"/>
                </a:solidFill>
                <a:ea typeface="ＭＳ Ｐゴシック" charset="-128"/>
              </a:rPr>
              <a:t>Other filers’ clusters currently not 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supported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A </a:t>
            </a: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new node/</a:t>
            </a:r>
            <a:r>
              <a:rPr lang="en-US" altLang="en-US" sz="1600" dirty="0" err="1">
                <a:solidFill>
                  <a:srgbClr val="262626"/>
                </a:solidFill>
                <a:ea typeface="ＭＳ Ｐゴシック" charset="-128"/>
              </a:rPr>
              <a:t>datamover</a:t>
            </a: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 combination must be 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created, followed by a full backup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For </a:t>
            </a: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local tape 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backup</a:t>
            </a:r>
          </a:p>
          <a:p>
            <a:pPr lvl="1">
              <a:spcAft>
                <a:spcPts val="0"/>
              </a:spcAft>
            </a:pPr>
            <a:r>
              <a:rPr lang="en-US" altLang="en-US" sz="1400" dirty="0">
                <a:solidFill>
                  <a:srgbClr val="262626"/>
                </a:solidFill>
                <a:ea typeface="ＭＳ Ｐゴシック" charset="-128"/>
              </a:rPr>
              <a:t>A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t </a:t>
            </a:r>
            <a:r>
              <a:rPr lang="en-US" altLang="en-US" sz="1400" dirty="0">
                <a:solidFill>
                  <a:srgbClr val="262626"/>
                </a:solidFill>
                <a:ea typeface="ＭＳ Ｐゴシック" charset="-128"/>
              </a:rPr>
              <a:t>least one drive must be attached to every 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node </a:t>
            </a:r>
            <a:r>
              <a:rPr lang="en-US" altLang="en-US" sz="1400" dirty="0">
                <a:solidFill>
                  <a:srgbClr val="262626"/>
                </a:solidFill>
                <a:ea typeface="ＭＳ Ｐゴシック" charset="-128"/>
              </a:rPr>
              <a:t>within the cluster to ensure all volumes 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backed up</a:t>
            </a:r>
          </a:p>
          <a:p>
            <a:pPr lvl="1">
              <a:spcAft>
                <a:spcPts val="0"/>
              </a:spcAft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Shared </a:t>
            </a:r>
            <a:r>
              <a:rPr lang="en-US" altLang="en-US" sz="1400" dirty="0">
                <a:solidFill>
                  <a:srgbClr val="262626"/>
                </a:solidFill>
                <a:ea typeface="ＭＳ Ｐゴシック" charset="-128"/>
              </a:rPr>
              <a:t>drives are 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supported</a:t>
            </a:r>
            <a:endParaRPr lang="en-US" altLang="en-US" sz="1400" dirty="0">
              <a:solidFill>
                <a:srgbClr val="262626"/>
              </a:solidFill>
              <a:ea typeface="ＭＳ Ｐゴシック" charset="-128"/>
            </a:endParaRPr>
          </a:p>
          <a:p>
            <a:pPr lvl="1">
              <a:spcAft>
                <a:spcPts val="0"/>
              </a:spcAft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The </a:t>
            </a:r>
            <a:r>
              <a:rPr lang="en-US" altLang="en-US" sz="1400" dirty="0">
                <a:solidFill>
                  <a:srgbClr val="262626"/>
                </a:solidFill>
                <a:ea typeface="ＭＳ Ｐゴシック" charset="-128"/>
              </a:rPr>
              <a:t>filesystem and drive must be collocated on same node of 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cluster</a:t>
            </a:r>
          </a:p>
          <a:p>
            <a:pPr lvl="2">
              <a:spcAft>
                <a:spcPts val="0"/>
              </a:spcAft>
            </a:pPr>
            <a:r>
              <a:rPr lang="en-US" altLang="en-US" sz="1200" dirty="0">
                <a:solidFill>
                  <a:srgbClr val="262626"/>
                </a:solidFill>
                <a:ea typeface="ＭＳ Ｐゴシック" charset="-128"/>
              </a:rPr>
              <a:t>NDMP 3 way not </a:t>
            </a:r>
            <a:r>
              <a:rPr lang="en-US" altLang="en-US" sz="1200" dirty="0" smtClean="0">
                <a:solidFill>
                  <a:srgbClr val="262626"/>
                </a:solidFill>
                <a:ea typeface="ＭＳ Ｐゴシック" charset="-128"/>
              </a:rPr>
              <a:t>supported</a:t>
            </a:r>
            <a:endParaRPr lang="en-US" altLang="en-US" sz="1200" dirty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“</a:t>
            </a: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SVMs” may only be backed up by 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filer-to-server </a:t>
            </a: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over the 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LAN</a:t>
            </a:r>
            <a:endParaRPr lang="en-US" altLang="en-US" sz="1600" dirty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srgbClr val="262626"/>
              </a:solidFill>
              <a:ea typeface="ＭＳ Ｐゴシック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sz="1600" dirty="0">
              <a:solidFill>
                <a:srgbClr val="262626"/>
              </a:solidFill>
              <a:ea typeface="ＭＳ Ｐゴシック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7204"/>
            <a:ext cx="8991600" cy="286015"/>
          </a:xfrm>
        </p:spPr>
        <p:txBody>
          <a:bodyPr/>
          <a:lstStyle/>
          <a:p>
            <a:r>
              <a:rPr lang="en-US" dirty="0"/>
              <a:t>Server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NDMP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CAB Requirements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624"/>
            <a:ext cx="8855500" cy="42330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438"/>
              </a:spcAft>
              <a:buSzPct val="45000"/>
              <a:buFont typeface="Wingdings" charset="2"/>
              <a:buChar char=""/>
            </a:pPr>
            <a:endParaRPr lang="en-US" altLang="en-US" sz="1400" dirty="0"/>
          </a:p>
          <a:p>
            <a:pPr>
              <a:spcBef>
                <a:spcPts val="0"/>
              </a:spcBef>
              <a:spcAft>
                <a:spcPts val="1425"/>
              </a:spcAft>
              <a:buFont typeface="Times New Roman" pitchFamily="16" charset="0"/>
              <a:buAutoNum type="arabicPeriod"/>
            </a:pPr>
            <a:endParaRPr lang="en-US" altLang="en-US" sz="1400" dirty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pPr lvl="0"/>
            <a:r>
              <a:rPr lang="en-US" dirty="0" smtClean="0"/>
              <a:t>Server - </a:t>
            </a:r>
            <a:r>
              <a:rPr lang="en-US" dirty="0" err="1">
                <a:solidFill>
                  <a:srgbClr val="0000FF"/>
                </a:solidFill>
                <a:latin typeface="Helv"/>
                <a:ea typeface="MS Gothic" pitchFamily="49" charset="-128"/>
              </a:rPr>
              <a:t>NetAPP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cDOT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 – Tape Drive Configuration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76200" y="510119"/>
            <a:ext cx="9296400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Drives are connected to nodes</a:t>
            </a:r>
          </a:p>
          <a:p>
            <a:pPr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Drives may be shared between nodes and 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Spectrum Protect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server</a:t>
            </a:r>
          </a:p>
          <a:p>
            <a:pPr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Cluster “Affinity” identifies the physical node on which a filesystem or tape drive exists</a:t>
            </a:r>
          </a:p>
          <a:p>
            <a:pPr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Volumes &amp;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tape drives must be 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collocated on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same node for an NDMP backup or 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restore</a:t>
            </a:r>
          </a:p>
          <a:p>
            <a:pPr lvl="1"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NDMP 3 way not supported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Spectrum Protect auto-defines data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movers for each 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node in a cluster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be used for path 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definitions</a:t>
            </a:r>
          </a:p>
          <a:p>
            <a:pPr lvl="1"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cluster at right, two </a:t>
            </a:r>
            <a:r>
              <a:rPr lang="en-US" alt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datamovers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are auto-defined:</a:t>
            </a:r>
          </a:p>
          <a:p>
            <a:pPr lvl="1">
              <a:spcAft>
                <a:spcPts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nascluster-01</a:t>
            </a:r>
          </a:p>
          <a:p>
            <a:pPr lvl="1">
              <a:spcAft>
                <a:spcPts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nascluster-02</a:t>
            </a:r>
          </a:p>
          <a:p>
            <a:pPr lvl="1">
              <a:spcAft>
                <a:spcPts val="1438"/>
              </a:spcAft>
              <a:buSzPct val="45000"/>
              <a:buFont typeface="Wingdings" charset="2"/>
              <a:buChar char=""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User </a:t>
            </a: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defines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paths from auto-defined data movers to each device:</a:t>
            </a:r>
          </a:p>
          <a:p>
            <a:pPr>
              <a:spcAft>
                <a:spcPts val="1438"/>
              </a:spcAft>
              <a:buSzPct val="45000"/>
              <a:buFont typeface="Wingdings" charset="2"/>
              <a:buChar char=""/>
            </a:pPr>
            <a:endParaRPr lang="en-US" altLang="en-US" sz="16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Aft>
                <a:spcPts val="1438"/>
              </a:spcAft>
              <a:buSzPct val="45000"/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072408"/>
              </p:ext>
            </p:extLst>
          </p:nvPr>
        </p:nvGraphicFramePr>
        <p:xfrm>
          <a:off x="4953000" y="2585046"/>
          <a:ext cx="4887913" cy="284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4" imgW="4312440" imgH="3352320" progId="">
                  <p:embed/>
                </p:oleObj>
              </mc:Choice>
              <mc:Fallback>
                <p:oleObj r:id="rId4" imgW="4312440" imgH="3352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85046"/>
                        <a:ext cx="4887913" cy="2849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87550"/>
              </p:ext>
            </p:extLst>
          </p:nvPr>
        </p:nvGraphicFramePr>
        <p:xfrm>
          <a:off x="1143000" y="3869531"/>
          <a:ext cx="4094162" cy="1048824"/>
        </p:xfrm>
        <a:graphic>
          <a:graphicData uri="http://schemas.openxmlformats.org/drawingml/2006/table">
            <a:tbl>
              <a:tblPr/>
              <a:tblGrid>
                <a:gridCol w="1363662"/>
                <a:gridCol w="955675"/>
                <a:gridCol w="1774825"/>
              </a:tblGrid>
              <a:tr h="20584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Source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Destination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Device Name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4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nascluster-01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drive1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/nascluster-01/rst2l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4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nascluster-01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drive2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/nascluster-01/rst1l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4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nascluster-02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drive1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/nascluster-02/rst1l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4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nascluster-02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drive2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000">
                          <a:solidFill>
                            <a:srgbClr val="262626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1A1718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/nascluster-02/rst2l</a:t>
                      </a:r>
                    </a:p>
                  </a:txBody>
                  <a:tcPr marL="90000" marR="90000" marT="43066" marB="3512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0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794" y="426653"/>
            <a:ext cx="8855500" cy="4233016"/>
          </a:xfrm>
        </p:spPr>
        <p:txBody>
          <a:bodyPr/>
          <a:lstStyle/>
          <a:p>
            <a:pPr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All data for cluster may be stored in a single node</a:t>
            </a:r>
          </a:p>
          <a:p>
            <a:pPr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Setup 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Process:</a:t>
            </a:r>
            <a:endParaRPr lang="en-US" altLang="en-US" sz="1600" dirty="0">
              <a:solidFill>
                <a:srgbClr val="262626"/>
              </a:solidFill>
              <a:ea typeface="ＭＳ Ｐゴシック" charset="-128"/>
            </a:endParaRPr>
          </a:p>
          <a:p>
            <a:pPr lvl="1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400" dirty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Configure the cluster for SVM scoped NDMP backup</a:t>
            </a:r>
          </a:p>
          <a:p>
            <a:pPr lvl="1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400" dirty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Configure </a:t>
            </a:r>
            <a:r>
              <a:rPr lang="en-US" altLang="en-US" sz="1400" dirty="0" smtClean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user </a:t>
            </a:r>
            <a:r>
              <a:rPr lang="en-US" altLang="en-US" sz="1400" dirty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id on the cluster for NDMP backup</a:t>
            </a:r>
          </a:p>
          <a:p>
            <a:pPr lvl="1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400" dirty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Configure the network interfaces on the cluster </a:t>
            </a:r>
          </a:p>
          <a:p>
            <a:pPr lvl="1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400" dirty="0">
                <a:solidFill>
                  <a:srgbClr val="1A1718"/>
                </a:solidFill>
                <a:ea typeface="ＭＳ Ｐゴシック" charset="-128"/>
              </a:rPr>
              <a:t>Configure </a:t>
            </a: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Spectrum Protect </a:t>
            </a:r>
            <a:r>
              <a:rPr lang="en-US" altLang="en-US" sz="1400" dirty="0">
                <a:solidFill>
                  <a:srgbClr val="1A1718"/>
                </a:solidFill>
                <a:ea typeface="ＭＳ Ｐゴシック" charset="-128"/>
              </a:rPr>
              <a:t>server</a:t>
            </a:r>
          </a:p>
          <a:p>
            <a:pPr lvl="2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REGISTER NODE … TYPE=NAS</a:t>
            </a:r>
          </a:p>
          <a:p>
            <a:pPr lvl="2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DEFINE </a:t>
            </a: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 DATAMOVER  TYPE=NASCLUSTER   HLA=…  User=… PASSW=…</a:t>
            </a:r>
            <a:endParaRPr lang="en-US" altLang="en-US" sz="1200" dirty="0">
              <a:solidFill>
                <a:srgbClr val="1A1718"/>
              </a:solidFill>
              <a:ea typeface="ＭＳ Ｐゴシック" charset="-128"/>
            </a:endParaRPr>
          </a:p>
          <a:p>
            <a:pPr lvl="2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Select and Setup </a:t>
            </a: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paths to tape devices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81987" y="4657271"/>
            <a:ext cx="366712" cy="138240"/>
          </a:xfrm>
        </p:spPr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915400" cy="286015"/>
          </a:xfrm>
        </p:spPr>
        <p:txBody>
          <a:bodyPr/>
          <a:lstStyle/>
          <a:p>
            <a:pPr lvl="0"/>
            <a:r>
              <a:rPr lang="en-US" dirty="0" smtClean="0"/>
              <a:t>Server - </a:t>
            </a:r>
            <a:r>
              <a:rPr lang="en-US" dirty="0" err="1">
                <a:solidFill>
                  <a:srgbClr val="0000FF"/>
                </a:solidFill>
                <a:latin typeface="Helv"/>
                <a:ea typeface="MS Gothic" pitchFamily="49" charset="-128"/>
              </a:rPr>
              <a:t>NetAPP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cDOT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 – </a:t>
            </a:r>
            <a:r>
              <a:rPr lang="en-US" sz="2000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Cluster wide Backup to Local Tape Procedure </a:t>
            </a:r>
            <a:r>
              <a:rPr lang="en-US" sz="2000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sz="20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69987" y="2624184"/>
            <a:ext cx="6884988" cy="205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/>
          <a:lstStyle>
            <a:lvl1pPr marL="215900" indent="-214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Aft>
                <a:spcPts val="1425"/>
              </a:spcAft>
              <a:buSzPct val="45000"/>
            </a:pPr>
            <a:endParaRPr lang="en-US" altLang="en-US" sz="1400">
              <a:solidFill>
                <a:srgbClr val="262626"/>
              </a:solidFill>
              <a:ea typeface="ＭＳ Ｐゴシック" charset="-128"/>
              <a:cs typeface="Arial" panose="020B0604020202020204" pitchFamily="34" charset="0"/>
            </a:endParaRPr>
          </a:p>
          <a:p>
            <a:pPr eaLnBrk="1">
              <a:spcAft>
                <a:spcPts val="1425"/>
              </a:spcAft>
            </a:pPr>
            <a:endParaRPr lang="en-US" altLang="en-US" sz="1400">
              <a:solidFill>
                <a:srgbClr val="262626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515785"/>
              </p:ext>
            </p:extLst>
          </p:nvPr>
        </p:nvGraphicFramePr>
        <p:xfrm>
          <a:off x="4009234" y="2028320"/>
          <a:ext cx="4894263" cy="285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4" imgW="4312800" imgH="3352680" progId="">
                  <p:embed/>
                </p:oleObj>
              </mc:Choice>
              <mc:Fallback>
                <p:oleObj r:id="rId4" imgW="4312800" imgH="3352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234" y="2028320"/>
                        <a:ext cx="4894263" cy="285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551906" y="2682580"/>
            <a:ext cx="1189038" cy="331300"/>
          </a:xfrm>
          <a:prstGeom prst="roundRect">
            <a:avLst>
              <a:gd name="adj" fmla="val 35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nascluster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551906" y="3315387"/>
            <a:ext cx="1189038" cy="331300"/>
          </a:xfrm>
          <a:prstGeom prst="roundRect">
            <a:avLst>
              <a:gd name="adj" fmla="val 356"/>
            </a:avLst>
          </a:prstGeom>
          <a:solidFill>
            <a:srgbClr val="DDDDD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US" altLang="en-US" sz="1300">
                <a:solidFill>
                  <a:srgbClr val="000000"/>
                </a:solidFill>
                <a:cs typeface="Arial" panose="020B0604020202020204" pitchFamily="34" charset="0"/>
              </a:rPr>
              <a:t>nascluster-01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551906" y="3851665"/>
            <a:ext cx="1189038" cy="331300"/>
          </a:xfrm>
          <a:prstGeom prst="roundRect">
            <a:avLst>
              <a:gd name="adj" fmla="val 356"/>
            </a:avLst>
          </a:prstGeom>
          <a:solidFill>
            <a:srgbClr val="DDDDD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n-US" altLang="en-US" sz="1300">
                <a:solidFill>
                  <a:srgbClr val="000000"/>
                </a:solidFill>
                <a:cs typeface="Arial" panose="020B0604020202020204" pitchFamily="34" charset="0"/>
              </a:rPr>
              <a:t>nascluster-02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89747" y="2687346"/>
            <a:ext cx="1189037" cy="331300"/>
          </a:xfrm>
          <a:prstGeom prst="roundRect">
            <a:avLst>
              <a:gd name="adj" fmla="val 35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n-US" alt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nascluster</a:t>
            </a:r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31006" y="2409673"/>
            <a:ext cx="1030288" cy="2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24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US" altLang="en-US" sz="1400" u="sng" dirty="0">
                <a:solidFill>
                  <a:srgbClr val="000000"/>
                </a:solidFill>
                <a:cs typeface="Arial" panose="020B0604020202020204" pitchFamily="34" charset="0"/>
              </a:rPr>
              <a:t>TSM Node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61406" y="2406098"/>
            <a:ext cx="1614488" cy="21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24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US" altLang="en-US" sz="1400" u="sng">
                <a:solidFill>
                  <a:srgbClr val="000000"/>
                </a:solidFill>
                <a:cs typeface="Arial" panose="020B0604020202020204" pitchFamily="34" charset="0"/>
              </a:rPr>
              <a:t>TSM Data Movers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678784" y="2756466"/>
            <a:ext cx="873125" cy="137048"/>
          </a:xfrm>
          <a:prstGeom prst="leftRightArrow">
            <a:avLst>
              <a:gd name="adj1" fmla="val 50000"/>
              <a:gd name="adj2" fmla="val 95210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3740944" y="2944760"/>
            <a:ext cx="1046162" cy="37301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3740944" y="2875639"/>
            <a:ext cx="3149600" cy="9784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04544" y="4801471"/>
            <a:ext cx="2894012" cy="21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24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IC – Intercluster Network Interface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3740944" y="2449001"/>
            <a:ext cx="1371600" cy="35751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480222" y="3420259"/>
            <a:ext cx="1189037" cy="331300"/>
          </a:xfrm>
          <a:prstGeom prst="roundRect">
            <a:avLst>
              <a:gd name="adj" fmla="val 35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/svm1/vol1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469106" y="4297370"/>
            <a:ext cx="1189038" cy="331300"/>
          </a:xfrm>
          <a:prstGeom prst="roundRect">
            <a:avLst>
              <a:gd name="adj" fmla="val 35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/svm2/vol1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480222" y="3855239"/>
            <a:ext cx="1189037" cy="331300"/>
          </a:xfrm>
          <a:prstGeom prst="roundRect">
            <a:avLst>
              <a:gd name="adj" fmla="val 35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/svm1/vol2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469106" y="4724008"/>
            <a:ext cx="1189038" cy="331300"/>
          </a:xfrm>
          <a:prstGeom prst="roundRect">
            <a:avLst>
              <a:gd name="adj" fmla="val 35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/svm2/vol2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40534" y="3149736"/>
            <a:ext cx="1458913" cy="21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24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US" altLang="en-US" sz="1400" u="sng">
                <a:solidFill>
                  <a:srgbClr val="000000"/>
                </a:solidFill>
                <a:cs typeface="Arial" panose="020B0604020202020204" pitchFamily="34" charset="0"/>
              </a:rPr>
              <a:t>TSM Filespaces</a:t>
            </a: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2431256" y="3198598"/>
            <a:ext cx="1443038" cy="1098773"/>
          </a:xfrm>
          <a:prstGeom prst="roundRect">
            <a:avLst>
              <a:gd name="adj" fmla="val 106"/>
            </a:avLst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228059" y="4583384"/>
            <a:ext cx="1895475" cy="2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24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Defined Automatically</a:t>
            </a: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V="1">
            <a:off x="3121822" y="4294987"/>
            <a:ext cx="1587" cy="290782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40531"/>
            <a:ext cx="9220200" cy="4233016"/>
          </a:xfrm>
        </p:spPr>
        <p:txBody>
          <a:bodyPr/>
          <a:lstStyle/>
          <a:p>
            <a:pPr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Storage Virtual Machine (SVM) </a:t>
            </a: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level backup must be </a:t>
            </a:r>
            <a:r>
              <a:rPr lang="en-US" altLang="en-US" sz="1600" dirty="0" smtClean="0">
                <a:solidFill>
                  <a:srgbClr val="262626"/>
                </a:solidFill>
                <a:ea typeface="ＭＳ Ｐゴシック" charset="-128"/>
              </a:rPr>
              <a:t>filer-to-server </a:t>
            </a:r>
            <a:endParaRPr lang="en-US" altLang="en-US" sz="1600" dirty="0">
              <a:solidFill>
                <a:srgbClr val="262626"/>
              </a:solidFill>
              <a:ea typeface="ＭＳ Ｐゴシック" charset="-128"/>
            </a:endParaRPr>
          </a:p>
          <a:p>
            <a:pPr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rgbClr val="262626"/>
                </a:solidFill>
                <a:ea typeface="ＭＳ Ｐゴシック" charset="-128"/>
              </a:rPr>
              <a:t>Setup Process :</a:t>
            </a:r>
          </a:p>
          <a:p>
            <a:pPr lvl="1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Configure the cluster for SVM scoped NDMP backup</a:t>
            </a:r>
          </a:p>
          <a:p>
            <a:pPr lvl="1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Configure </a:t>
            </a:r>
            <a:r>
              <a:rPr lang="en-US" altLang="en-US" sz="1600" dirty="0" smtClean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user </a:t>
            </a:r>
            <a:r>
              <a:rPr lang="en-US" altLang="en-US" sz="1600" dirty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id for each SVM on the cluster for NDMP backup</a:t>
            </a:r>
          </a:p>
          <a:p>
            <a:pPr lvl="1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chemeClr val="accent3">
                    <a:lumMod val="65000"/>
                  </a:schemeClr>
                </a:solidFill>
                <a:ea typeface="ＭＳ Ｐゴシック" charset="-128"/>
              </a:rPr>
              <a:t>Configure the network interfaces for the SVMs </a:t>
            </a:r>
          </a:p>
          <a:p>
            <a:pPr lvl="1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600" dirty="0">
                <a:solidFill>
                  <a:srgbClr val="1A1718"/>
                </a:solidFill>
                <a:ea typeface="ＭＳ Ｐゴシック" charset="-128"/>
              </a:rPr>
              <a:t>Configure </a:t>
            </a:r>
            <a:r>
              <a:rPr lang="en-US" altLang="en-US" sz="1600" dirty="0" smtClean="0">
                <a:solidFill>
                  <a:srgbClr val="1A1718"/>
                </a:solidFill>
                <a:ea typeface="ＭＳ Ｐゴシック" charset="-128"/>
              </a:rPr>
              <a:t>Spectrum Protect </a:t>
            </a:r>
            <a:r>
              <a:rPr lang="en-US" altLang="en-US" sz="1600" dirty="0">
                <a:solidFill>
                  <a:srgbClr val="1A1718"/>
                </a:solidFill>
                <a:ea typeface="ＭＳ Ｐゴシック" charset="-128"/>
              </a:rPr>
              <a:t>server</a:t>
            </a:r>
          </a:p>
          <a:p>
            <a:pPr lvl="2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REGISTER NODE … TYPE=NAS</a:t>
            </a:r>
          </a:p>
          <a:p>
            <a:pPr lvl="2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DEFINE </a:t>
            </a: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 DATAMOVER  </a:t>
            </a: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…. </a:t>
            </a: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TYPE=NASVSERVER  HLA</a:t>
            </a: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=…  User=… PASSW</a:t>
            </a: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=…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Select storage pools local to </a:t>
            </a: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SP server </a:t>
            </a: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for backup </a:t>
            </a: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and </a:t>
            </a: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TOC data </a:t>
            </a:r>
            <a:endParaRPr lang="en-US" altLang="en-US" sz="1200" dirty="0" smtClean="0">
              <a:solidFill>
                <a:srgbClr val="1A1718"/>
              </a:solidFill>
              <a:ea typeface="ＭＳ Ｐゴシック" charset="-128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Set </a:t>
            </a:r>
            <a:r>
              <a:rPr lang="en-US" altLang="en-US" sz="1200" dirty="0">
                <a:solidFill>
                  <a:srgbClr val="1A1718"/>
                </a:solidFill>
                <a:ea typeface="ＭＳ Ｐゴシック" charset="-128"/>
              </a:rPr>
              <a:t>policy </a:t>
            </a:r>
            <a:r>
              <a:rPr lang="en-US" altLang="en-US" sz="1200" dirty="0" smtClean="0">
                <a:solidFill>
                  <a:srgbClr val="1A1718"/>
                </a:solidFill>
                <a:ea typeface="ＭＳ Ｐゴシック" charset="-128"/>
              </a:rPr>
              <a:t>appropriately</a:t>
            </a:r>
            <a:endParaRPr lang="en-US" altLang="en-US" sz="1200" dirty="0">
              <a:solidFill>
                <a:srgbClr val="1A1718"/>
              </a:solidFill>
              <a:ea typeface="ＭＳ Ｐゴシック" charset="-128"/>
            </a:endParaRPr>
          </a:p>
          <a:p>
            <a:pPr lvl="2" eaLnBrk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</a:pPr>
            <a:endParaRPr lang="en-US" altLang="en-US" dirty="0">
              <a:solidFill>
                <a:srgbClr val="1A1718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pPr lvl="0"/>
            <a:r>
              <a:rPr lang="en-US" dirty="0" smtClean="0"/>
              <a:t>Server - </a:t>
            </a:r>
            <a:r>
              <a:rPr lang="en-US" dirty="0" err="1">
                <a:solidFill>
                  <a:srgbClr val="0000FF"/>
                </a:solidFill>
                <a:latin typeface="Helv"/>
                <a:ea typeface="MS Gothic" pitchFamily="49" charset="-128"/>
              </a:rPr>
              <a:t>NetAPP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cDOT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 – </a:t>
            </a:r>
            <a:r>
              <a:rPr lang="en-US" sz="2000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SVM level Backup Procedure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60012"/>
              </p:ext>
            </p:extLst>
          </p:nvPr>
        </p:nvGraphicFramePr>
        <p:xfrm>
          <a:off x="3276600" y="2917246"/>
          <a:ext cx="3595688" cy="221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4" imgW="4309560" imgH="3545280" progId="">
                  <p:embed/>
                </p:oleObj>
              </mc:Choice>
              <mc:Fallback>
                <p:oleObj r:id="rId4" imgW="4309560" imgH="3545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17246"/>
                        <a:ext cx="3595688" cy="2215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2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dirty="0">
                <a:solidFill>
                  <a:srgbClr val="262626"/>
                </a:solidFill>
                <a:ea typeface="ＭＳ Ｐゴシック" charset="-128"/>
              </a:rPr>
              <a:t>Support NDMP backups with 256K tape blocks on </a:t>
            </a:r>
            <a:r>
              <a:rPr lang="en-US" altLang="en-US" sz="2000" dirty="0" err="1">
                <a:solidFill>
                  <a:srgbClr val="262626"/>
                </a:solidFill>
                <a:ea typeface="ＭＳ Ｐゴシック" charset="-128"/>
              </a:rPr>
              <a:t>Netapp</a:t>
            </a:r>
            <a:r>
              <a:rPr lang="en-US" altLang="en-US" sz="2000" dirty="0">
                <a:solidFill>
                  <a:srgbClr val="262626"/>
                </a:solidFill>
                <a:ea typeface="ＭＳ Ｐゴシック" charset="-128"/>
              </a:rPr>
              <a:t> file </a:t>
            </a:r>
            <a:r>
              <a:rPr lang="en-US" altLang="en-US" sz="2000" dirty="0" smtClean="0">
                <a:solidFill>
                  <a:srgbClr val="262626"/>
                </a:solidFill>
                <a:ea typeface="ＭＳ Ｐゴシック" charset="-128"/>
              </a:rPr>
              <a:t>servers </a:t>
            </a:r>
            <a:endParaRPr lang="en-US" altLang="en-US" sz="2000" dirty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1800" dirty="0" smtClean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Improves performance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err="1" smtClean="0">
                <a:solidFill>
                  <a:srgbClr val="262626"/>
                </a:solidFill>
                <a:ea typeface="ＭＳ Ｐゴシック" charset="-128"/>
              </a:rPr>
              <a:t>OnTap</a:t>
            </a: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 </a:t>
            </a:r>
            <a:r>
              <a:rPr lang="en-US" altLang="en-US" sz="1800" dirty="0">
                <a:solidFill>
                  <a:srgbClr val="262626"/>
                </a:solidFill>
                <a:ea typeface="ＭＳ Ｐゴシック" charset="-128"/>
              </a:rPr>
              <a:t>8.3 or </a:t>
            </a: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later required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err="1" smtClean="0">
                <a:solidFill>
                  <a:srgbClr val="262626"/>
                </a:solidFill>
                <a:ea typeface="ＭＳ Ｐゴシック" charset="-128"/>
              </a:rPr>
              <a:t>Netapp</a:t>
            </a: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 only support</a:t>
            </a:r>
            <a:endParaRPr lang="en-US" altLang="en-US" sz="1800" dirty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262626"/>
                </a:solidFill>
                <a:ea typeface="ＭＳ Ｐゴシック" charset="-128"/>
              </a:rPr>
              <a:t>Restore of images created with either 64K and 256K supported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Block </a:t>
            </a:r>
            <a:r>
              <a:rPr lang="en-US" altLang="en-US" sz="1400" dirty="0">
                <a:solidFill>
                  <a:srgbClr val="262626"/>
                </a:solidFill>
                <a:ea typeface="ＭＳ Ｐゴシック" charset="-128"/>
              </a:rPr>
              <a:t>size is stored in metadata of backup </a:t>
            </a:r>
            <a:r>
              <a:rPr lang="en-US" altLang="en-US" sz="1400" dirty="0" smtClean="0">
                <a:solidFill>
                  <a:srgbClr val="262626"/>
                </a:solidFill>
                <a:ea typeface="ＭＳ Ｐゴシック" charset="-128"/>
              </a:rPr>
              <a:t>object</a:t>
            </a:r>
          </a:p>
          <a:p>
            <a:pPr marL="3460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600" dirty="0" smtClean="0">
              <a:solidFill>
                <a:srgbClr val="262626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1A1718"/>
                </a:solidFill>
                <a:ea typeface="ＭＳ Ｐゴシック" charset="-128"/>
              </a:rPr>
              <a:t>NDMP Plugin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For </a:t>
            </a:r>
            <a:r>
              <a:rPr lang="en-US" altLang="en-US" sz="1400" dirty="0" err="1">
                <a:solidFill>
                  <a:srgbClr val="1A1718"/>
                </a:solidFill>
                <a:ea typeface="ＭＳ Ｐゴシック" charset="-128"/>
              </a:rPr>
              <a:t>Netapp</a:t>
            </a:r>
            <a:r>
              <a:rPr lang="en-US" altLang="en-US" sz="1400" dirty="0">
                <a:solidFill>
                  <a:srgbClr val="1A1718"/>
                </a:solidFill>
                <a:ea typeface="ＭＳ Ｐゴシック" charset="-128"/>
              </a:rPr>
              <a:t> filers running </a:t>
            </a:r>
            <a:r>
              <a:rPr lang="en-US" altLang="en-US" sz="1400" dirty="0" err="1">
                <a:solidFill>
                  <a:srgbClr val="1A1718"/>
                </a:solidFill>
                <a:ea typeface="ＭＳ Ｐゴシック" charset="-128"/>
              </a:rPr>
              <a:t>OnTap</a:t>
            </a:r>
            <a:r>
              <a:rPr lang="en-US" altLang="en-US" sz="1400" dirty="0">
                <a:solidFill>
                  <a:srgbClr val="1A1718"/>
                </a:solidFill>
                <a:ea typeface="ＭＳ Ｐゴシック" charset="-128"/>
              </a:rPr>
              <a:t> 8.3 and newer set block size to 256K during backup </a:t>
            </a:r>
            <a:endParaRPr lang="en-US" altLang="en-US" sz="1400" dirty="0" smtClean="0">
              <a:solidFill>
                <a:srgbClr val="1A1718"/>
              </a:solidFill>
              <a:ea typeface="ＭＳ Ｐゴシック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During restore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Read </a:t>
            </a:r>
            <a:r>
              <a:rPr lang="en-US" altLang="en-US" sz="1400" dirty="0">
                <a:solidFill>
                  <a:srgbClr val="1A1718"/>
                </a:solidFill>
                <a:ea typeface="ＭＳ Ｐゴシック" charset="-128"/>
              </a:rPr>
              <a:t>DATA_BLOCK_SIZE NDMP environment variable from </a:t>
            </a: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metadata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Set </a:t>
            </a:r>
            <a:r>
              <a:rPr lang="en-US" altLang="en-US" sz="1400" dirty="0">
                <a:solidFill>
                  <a:srgbClr val="1A1718"/>
                </a:solidFill>
                <a:ea typeface="ＭＳ Ｐゴシック" charset="-128"/>
              </a:rPr>
              <a:t>block size using this </a:t>
            </a:r>
            <a:r>
              <a:rPr lang="en-US" altLang="en-US" sz="1400" dirty="0" smtClean="0">
                <a:solidFill>
                  <a:srgbClr val="1A1718"/>
                </a:solidFill>
                <a:ea typeface="ＭＳ Ｐゴシック" charset="-128"/>
              </a:rPr>
              <a:t>value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1A1718"/>
                </a:solidFill>
                <a:ea typeface="ＭＳ Ｐゴシック" charset="-128"/>
              </a:rPr>
              <a:t>SS (remote path</a:t>
            </a:r>
            <a:r>
              <a:rPr lang="en-US" altLang="en-US" sz="1800" dirty="0" smtClean="0">
                <a:solidFill>
                  <a:srgbClr val="1A1718"/>
                </a:solidFill>
                <a:ea typeface="ＭＳ Ｐゴシック" charset="-128"/>
              </a:rPr>
              <a:t>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Storage Services manages </a:t>
            </a:r>
            <a:r>
              <a:rPr lang="en-US" sz="1400" dirty="0"/>
              <a:t>allocation of space on tape or file </a:t>
            </a:r>
            <a:r>
              <a:rPr lang="en-US" sz="1400" dirty="0" smtClean="0"/>
              <a:t>volumes</a:t>
            </a:r>
            <a:endParaRPr lang="en-US" altLang="en-US" sz="1400" dirty="0">
              <a:solidFill>
                <a:srgbClr val="1A1718"/>
              </a:solidFill>
              <a:ea typeface="ＭＳ Ｐゴシック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>
                <a:solidFill>
                  <a:srgbClr val="1A1718"/>
                </a:solidFill>
                <a:ea typeface="ＭＳ Ｐゴシック" charset="-128"/>
              </a:rPr>
              <a:t>Save </a:t>
            </a:r>
            <a:r>
              <a:rPr lang="en-US" altLang="en-US" sz="1400" dirty="0" err="1">
                <a:solidFill>
                  <a:srgbClr val="1A1718"/>
                </a:solidFill>
                <a:ea typeface="ＭＳ Ｐゴシック" charset="-128"/>
              </a:rPr>
              <a:t>blocksize</a:t>
            </a:r>
            <a:r>
              <a:rPr lang="en-US" altLang="en-US" sz="1400" dirty="0">
                <a:solidFill>
                  <a:srgbClr val="1A1718"/>
                </a:solidFill>
                <a:ea typeface="ＭＳ Ｐゴシック" charset="-128"/>
              </a:rPr>
              <a:t> used in “storage format” field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§"/>
            </a:pPr>
            <a:endParaRPr lang="en-US" altLang="en-US" sz="1400" dirty="0" smtClean="0">
              <a:solidFill>
                <a:srgbClr val="1A1718"/>
              </a:solidFill>
              <a:ea typeface="ＭＳ Ｐゴシック" charset="-128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§"/>
            </a:pPr>
            <a:endParaRPr lang="en-US" altLang="en-US" sz="1400" dirty="0">
              <a:solidFill>
                <a:srgbClr val="1A1718"/>
              </a:solidFill>
              <a:ea typeface="ＭＳ Ｐゴシック" charset="-128"/>
            </a:endParaRPr>
          </a:p>
          <a:p>
            <a:pPr lvl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endParaRPr lang="en-US" altLang="en-US" sz="1400" b="1" dirty="0">
              <a:solidFill>
                <a:srgbClr val="1A1718"/>
              </a:solidFill>
              <a:latin typeface="Courier New" pitchFamily="49" charset="0"/>
              <a:ea typeface="ＭＳ Ｐゴシック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pPr lvl="0"/>
            <a:r>
              <a:rPr lang="en-US" dirty="0" smtClean="0"/>
              <a:t>Server – 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256K tape Blocks for </a:t>
            </a:r>
            <a:r>
              <a:rPr lang="en-US" dirty="0" err="1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Netapp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 File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29233"/>
            <a:ext cx="8991600" cy="4061407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Under the cover performance update to Object Store</a:t>
            </a:r>
            <a:endParaRPr lang="en-US" sz="2400" dirty="0"/>
          </a:p>
          <a:p>
            <a:r>
              <a:rPr lang="en-US" sz="1600" dirty="0"/>
              <a:t>7.1.4 vs. 7.1.3 cloud performance</a:t>
            </a:r>
          </a:p>
          <a:p>
            <a:pPr lvl="0"/>
            <a:r>
              <a:rPr lang="en-US" sz="1600" dirty="0"/>
              <a:t>On-premise:   </a:t>
            </a:r>
          </a:p>
          <a:p>
            <a:pPr lvl="1"/>
            <a:r>
              <a:rPr lang="en-US" sz="1600" dirty="0"/>
              <a:t>Larger object workloads (10+ MB</a:t>
            </a:r>
            <a:r>
              <a:rPr lang="en-US" sz="1600" dirty="0" smtClean="0"/>
              <a:t>): </a:t>
            </a:r>
            <a:r>
              <a:rPr lang="en-US" sz="1600" dirty="0"/>
              <a:t>Approximately 30% increase in direct backup throughput</a:t>
            </a:r>
          </a:p>
          <a:p>
            <a:pPr lvl="1"/>
            <a:r>
              <a:rPr lang="en-US" sz="1600" dirty="0"/>
              <a:t>Smaller object workloads (&lt;10 MB</a:t>
            </a:r>
            <a:r>
              <a:rPr lang="en-US" sz="1600" dirty="0" smtClean="0"/>
              <a:t>): Unchanged</a:t>
            </a:r>
            <a:r>
              <a:rPr lang="en-US" sz="1600" dirty="0"/>
              <a:t> </a:t>
            </a:r>
          </a:p>
          <a:p>
            <a:pPr lvl="0"/>
            <a:r>
              <a:rPr lang="en-US" sz="1600" dirty="0"/>
              <a:t>Off-premise:</a:t>
            </a:r>
          </a:p>
          <a:p>
            <a:pPr lvl="1"/>
            <a:r>
              <a:rPr lang="en-US" sz="1600" dirty="0"/>
              <a:t>Larger object workloads (10+ MB</a:t>
            </a:r>
            <a:r>
              <a:rPr lang="en-US" sz="1600" dirty="0" smtClean="0"/>
              <a:t>): </a:t>
            </a:r>
            <a:r>
              <a:rPr lang="en-US" sz="1600" dirty="0"/>
              <a:t>Approximately 30% increase in direct backup throughput</a:t>
            </a:r>
          </a:p>
          <a:p>
            <a:pPr lvl="1"/>
            <a:r>
              <a:rPr lang="en-US" sz="1600" dirty="0"/>
              <a:t>Smaller object workloads (&lt;10 MB</a:t>
            </a:r>
            <a:r>
              <a:rPr lang="en-US" sz="1600" dirty="0" smtClean="0"/>
              <a:t>): </a:t>
            </a:r>
            <a:r>
              <a:rPr lang="en-US" sz="1600" dirty="0"/>
              <a:t>Unchanged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FAQ information</a:t>
            </a:r>
          </a:p>
          <a:p>
            <a:pPr lvl="1"/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://www.ibm.com/developerworks/community/wikis/home?lang=en#!/wiki/Tivoli%20Storage%20Manager/page/Cloud-container%20storage%20pools%20FAQs</a:t>
            </a:r>
            <a:endParaRPr lang="en-US" sz="12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9E5-3ECF-45F7-9010-9F019F34DA49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204"/>
            <a:ext cx="8686800" cy="286015"/>
          </a:xfrm>
        </p:spPr>
        <p:txBody>
          <a:bodyPr/>
          <a:lstStyle/>
          <a:p>
            <a:pPr lvl="0"/>
            <a:r>
              <a:rPr lang="en-US" dirty="0" smtClean="0"/>
              <a:t>Server -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Performance Updates for </a:t>
            </a:r>
            <a:r>
              <a:rPr lang="en-US" dirty="0" smtClean="0">
                <a:solidFill>
                  <a:srgbClr val="0000FF"/>
                </a:solidFill>
                <a:latin typeface="Helv"/>
                <a:ea typeface="MS Gothic" pitchFamily="49" charset="-128"/>
              </a:rPr>
              <a:t>Object </a:t>
            </a: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>Store </a:t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  <a:t/>
            </a:r>
            <a:br>
              <a:rPr lang="en-US" dirty="0">
                <a:solidFill>
                  <a:srgbClr val="0000FF"/>
                </a:solidFill>
                <a:latin typeface="Helv"/>
                <a:ea typeface="MS Gothic" pitchFamily="49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1">
      <a:dk1>
        <a:srgbClr val="1A1718"/>
      </a:dk1>
      <a:lt1>
        <a:srgbClr val="FFFFFF"/>
      </a:lt1>
      <a:dk2>
        <a:srgbClr val="000000"/>
      </a:dk2>
      <a:lt2>
        <a:srgbClr val="808080"/>
      </a:lt2>
      <a:accent1>
        <a:srgbClr val="3362B0"/>
      </a:accent1>
      <a:accent2>
        <a:srgbClr val="15A88F"/>
      </a:accent2>
      <a:accent3>
        <a:srgbClr val="7CCD10"/>
      </a:accent3>
      <a:accent4>
        <a:srgbClr val="DD0027"/>
      </a:accent4>
      <a:accent5>
        <a:srgbClr val="EE6129"/>
      </a:accent5>
      <a:accent6>
        <a:srgbClr val="5E2A86"/>
      </a:accent6>
      <a:hlink>
        <a:srgbClr val="3362B0"/>
      </a:hlink>
      <a:folHlink>
        <a:srgbClr val="004069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0 September 2009">
  <a:themeElements>
    <a:clrScheme name="10 September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7889FB"/>
      </a:hlink>
      <a:folHlink>
        <a:srgbClr val="9900CC"/>
      </a:folHlink>
    </a:clrScheme>
    <a:fontScheme name="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18179</TotalTime>
  <Words>2121</Words>
  <Application>Microsoft Office PowerPoint</Application>
  <PresentationFormat>Custom</PresentationFormat>
  <Paragraphs>418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1_10 September 2009</vt:lpstr>
      <vt:lpstr>IBM Spectrum Protect 7.1.4  </vt:lpstr>
      <vt:lpstr>7.1.4 Spectrum Protect Overview    GA  11/30/15 (Snapshot 12/11/15)</vt:lpstr>
      <vt:lpstr>Server – NDMP Cluster Aware Backup for Netapp</vt:lpstr>
      <vt:lpstr>Server – NDMP CAB Requirements</vt:lpstr>
      <vt:lpstr>Server - NetAPP cDOT – Tape Drive Configuration  </vt:lpstr>
      <vt:lpstr>Server - NetAPP cDOT – Cluster wide Backup to Local Tape Procedure  </vt:lpstr>
      <vt:lpstr>Server - NetAPP cDOT – SVM level Backup Procedure </vt:lpstr>
      <vt:lpstr>Server – 256K tape Blocks for Netapp File Servers</vt:lpstr>
      <vt:lpstr>Server - Performance Updates for Object Store    </vt:lpstr>
      <vt:lpstr>Server - Blueprints – pLinux    </vt:lpstr>
      <vt:lpstr>OC - Customized reporting (adhoc, schedule, email)  </vt:lpstr>
      <vt:lpstr>OC - Customized reporting (adhoc, schedule, email)  </vt:lpstr>
      <vt:lpstr>OC – Report Examples</vt:lpstr>
      <vt:lpstr>OC – NAS   </vt:lpstr>
      <vt:lpstr>OC – NAS   </vt:lpstr>
      <vt:lpstr>Server, OC, Client, Workstation – Platform Updates  </vt:lpstr>
      <vt:lpstr>Client - pLinux (LE) for SLES 12 and RHEL 7  </vt:lpstr>
      <vt:lpstr>HSM UNIX/Linux – zLinux Support</vt:lpstr>
      <vt:lpstr>HSM UNIX/Linux – Small File Support</vt:lpstr>
      <vt:lpstr>HSM Windows – Logging Enhancements</vt:lpstr>
      <vt:lpstr>PowerPoint Presentation</vt:lpstr>
    </vt:vector>
  </TitlesOfParts>
  <Company>VSA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Tricia Jiang</dc:creator>
  <cp:lastModifiedBy>IBM_ADMIN</cp:lastModifiedBy>
  <cp:revision>164</cp:revision>
  <dcterms:created xsi:type="dcterms:W3CDTF">2014-02-19T16:27:13Z</dcterms:created>
  <dcterms:modified xsi:type="dcterms:W3CDTF">2015-12-10T19:27:24Z</dcterms:modified>
</cp:coreProperties>
</file>