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iRfu0tisIs7wzryKKrr4q+2O/T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24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" name="Google Shape;3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6" name="Google Shape;13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" name="Google Shape;4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" name="Google Shape;48;p1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9" name="Google Shape;49;p12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9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9" name="Google Shape;59;p9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98677213e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200" cy="3136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" name="Google Shape;66;g298677213ea_0_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7" name="Google Shape;67;g298677213ea_0_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1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5" name="Google Shape;75;p1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16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6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0" name="Google Shape;9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9" name="Google Shape;129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3"/>
          <p:cNvSpPr txBox="1">
            <a:spLocks noGrp="1"/>
          </p:cNvSpPr>
          <p:nvPr>
            <p:ph type="ctrTitle"/>
          </p:nvPr>
        </p:nvSpPr>
        <p:spPr>
          <a:xfrm>
            <a:off x="4553843" y="1643174"/>
            <a:ext cx="4185557" cy="1316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3"/>
          <p:cNvSpPr txBox="1">
            <a:spLocks noGrp="1"/>
          </p:cNvSpPr>
          <p:nvPr>
            <p:ph type="subTitle" idx="1"/>
          </p:nvPr>
        </p:nvSpPr>
        <p:spPr>
          <a:xfrm>
            <a:off x="4571984" y="3005360"/>
            <a:ext cx="4185557" cy="605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17" name="Google Shape;17;p33" descr="OpenMainframe_Logo_White_Knockou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80841" y="1113330"/>
            <a:ext cx="1442357" cy="4282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22836" y="980785"/>
            <a:ext cx="1446217" cy="6464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4"/>
          <p:cNvSpPr/>
          <p:nvPr/>
        </p:nvSpPr>
        <p:spPr>
          <a:xfrm>
            <a:off x="0" y="772583"/>
            <a:ext cx="9144000" cy="4370916"/>
          </a:xfrm>
          <a:prstGeom prst="rect">
            <a:avLst/>
          </a:prstGeom>
          <a:solidFill>
            <a:srgbClr val="3664AD">
              <a:alpha val="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3664A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34"/>
          <p:cNvSpPr txBox="1">
            <a:spLocks noGrp="1"/>
          </p:cNvSpPr>
          <p:nvPr>
            <p:ph type="title"/>
          </p:nvPr>
        </p:nvSpPr>
        <p:spPr>
          <a:xfrm>
            <a:off x="333993" y="159442"/>
            <a:ext cx="7893793" cy="447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0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4"/>
          <p:cNvSpPr txBox="1">
            <a:spLocks noGrp="1"/>
          </p:cNvSpPr>
          <p:nvPr>
            <p:ph type="body" idx="1"/>
          </p:nvPr>
        </p:nvSpPr>
        <p:spPr>
          <a:xfrm>
            <a:off x="317500" y="943429"/>
            <a:ext cx="8369300" cy="3143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4"/>
          <p:cNvSpPr/>
          <p:nvPr/>
        </p:nvSpPr>
        <p:spPr>
          <a:xfrm>
            <a:off x="0" y="5112913"/>
            <a:ext cx="9144000" cy="50586"/>
          </a:xfrm>
          <a:prstGeom prst="rect">
            <a:avLst/>
          </a:prstGeom>
          <a:solidFill>
            <a:srgbClr val="3664A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3664A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34"/>
          <p:cNvSpPr txBox="1">
            <a:spLocks noGrp="1"/>
          </p:cNvSpPr>
          <p:nvPr>
            <p:ph type="sldNum" idx="12"/>
          </p:nvPr>
        </p:nvSpPr>
        <p:spPr>
          <a:xfrm>
            <a:off x="8227786" y="4803547"/>
            <a:ext cx="58057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1F8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1F8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1F8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1F8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1F8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1F8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1F8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1F8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1F8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w Headings—INFORM">
  <p:cSld name="Two Columns w Headings—INFORM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>
            <a:spLocks noGrp="1"/>
          </p:cNvSpPr>
          <p:nvPr>
            <p:ph type="body" idx="1"/>
          </p:nvPr>
        </p:nvSpPr>
        <p:spPr>
          <a:xfrm>
            <a:off x="710089" y="1302544"/>
            <a:ext cx="3771900" cy="312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body" idx="2"/>
          </p:nvPr>
        </p:nvSpPr>
        <p:spPr>
          <a:xfrm>
            <a:off x="713232" y="1668304"/>
            <a:ext cx="3771900" cy="2966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500"/>
            </a:lvl1pPr>
            <a:lvl2pPr marL="914400" lvl="1" indent="-32004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 sz="1350"/>
            </a:lvl2pPr>
            <a:lvl3pPr marL="1371600" lvl="2" indent="-30988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80"/>
              <a:buChar char="▪"/>
              <a:defRPr sz="1200"/>
            </a:lvl3pPr>
            <a:lvl4pPr marL="1828800" lvl="3" indent="-30988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80"/>
              <a:buChar char="▪"/>
              <a:defRPr sz="1200"/>
            </a:lvl4pPr>
            <a:lvl5pPr marL="2286000" lvl="4" indent="-309879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80"/>
              <a:buChar char="▪"/>
              <a:defRPr sz="1200"/>
            </a:lvl5pPr>
            <a:lvl6pPr marL="2743200" lvl="5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body" idx="3"/>
          </p:nvPr>
        </p:nvSpPr>
        <p:spPr>
          <a:xfrm>
            <a:off x="4666831" y="1302544"/>
            <a:ext cx="3771900" cy="312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4"/>
          </p:nvPr>
        </p:nvSpPr>
        <p:spPr>
          <a:xfrm>
            <a:off x="4666831" y="1668304"/>
            <a:ext cx="3771900" cy="2966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500"/>
            </a:lvl1pPr>
            <a:lvl2pPr marL="914400" lvl="1" indent="-32004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 sz="1350"/>
            </a:lvl2pPr>
            <a:lvl3pPr marL="1371600" lvl="2" indent="-30988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80"/>
              <a:buChar char="▪"/>
              <a:defRPr sz="1200"/>
            </a:lvl3pPr>
            <a:lvl4pPr marL="1828800" lvl="3" indent="-30988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80"/>
              <a:buChar char="▪"/>
              <a:defRPr sz="1200"/>
            </a:lvl4pPr>
            <a:lvl5pPr marL="2286000" lvl="4" indent="-309879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80"/>
              <a:buChar char="▪"/>
              <a:defRPr sz="1200"/>
            </a:lvl5pPr>
            <a:lvl6pPr marL="2743200" lvl="5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710090" y="321955"/>
            <a:ext cx="7733824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/>
          <p:nvPr/>
        </p:nvSpPr>
        <p:spPr>
          <a:xfrm>
            <a:off x="8227786" y="4803547"/>
            <a:ext cx="58057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1F8E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00" b="0" i="0" u="none" strike="noStrike" cap="none">
              <a:solidFill>
                <a:srgbClr val="001F8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2"/>
          <p:cNvSpPr txBox="1">
            <a:spLocks noGrp="1"/>
          </p:cNvSpPr>
          <p:nvPr>
            <p:ph type="title"/>
          </p:nvPr>
        </p:nvSpPr>
        <p:spPr>
          <a:xfrm>
            <a:off x="333993" y="148859"/>
            <a:ext cx="6862487" cy="447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7" name="Google Shape;7;p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61876" y="674352"/>
            <a:ext cx="1234380" cy="47400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32"/>
          <p:cNvSpPr txBox="1">
            <a:spLocks noGrp="1"/>
          </p:cNvSpPr>
          <p:nvPr>
            <p:ph type="body" idx="1"/>
          </p:nvPr>
        </p:nvSpPr>
        <p:spPr>
          <a:xfrm>
            <a:off x="317500" y="943429"/>
            <a:ext cx="8369300" cy="3143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32"/>
          <p:cNvSpPr txBox="1">
            <a:spLocks noGrp="1"/>
          </p:cNvSpPr>
          <p:nvPr>
            <p:ph type="sldNum" idx="12"/>
          </p:nvPr>
        </p:nvSpPr>
        <p:spPr>
          <a:xfrm>
            <a:off x="8227786" y="4803547"/>
            <a:ext cx="58057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1F8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1F8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1F8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1F8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1F8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1F8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1F8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1F8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1F8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" name="Google Shape;10;p32" descr="OpenMainframe_Logo_Pantone.png"/>
          <p:cNvPicPr preferRelativeResize="0"/>
          <p:nvPr/>
        </p:nvPicPr>
        <p:blipFill rotWithShape="1">
          <a:blip r:embed="rId6">
            <a:alphaModFix/>
          </a:blip>
          <a:srcRect r="80655" b="30186"/>
          <a:stretch/>
        </p:blipFill>
        <p:spPr>
          <a:xfrm>
            <a:off x="8306753" y="100724"/>
            <a:ext cx="469854" cy="5182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426035" y="34251"/>
            <a:ext cx="651163" cy="65116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32"/>
          <p:cNvSpPr txBox="1"/>
          <p:nvPr/>
        </p:nvSpPr>
        <p:spPr>
          <a:xfrm>
            <a:off x="7663801" y="1103735"/>
            <a:ext cx="1144555" cy="20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Packaging &amp; Installation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ark.ackert@broadcom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struga@rocketsoftware.com" TargetMode="External"/><Relationship Id="rId4" Type="http://schemas.openxmlformats.org/officeDocument/2006/relationships/hyperlink" Target="mailto:oscarjr.celis@ibm.co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we.org/vnex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"/>
          <p:cNvSpPr txBox="1">
            <a:spLocks noGrp="1"/>
          </p:cNvSpPr>
          <p:nvPr>
            <p:ph type="ctrTitle"/>
          </p:nvPr>
        </p:nvSpPr>
        <p:spPr>
          <a:xfrm>
            <a:off x="3999571" y="1643174"/>
            <a:ext cx="5018100" cy="131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/>
              <a:t>Zowe V3 LTS: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sz="3200"/>
              <a:t>Office Hours for Extenders</a:t>
            </a:r>
            <a:endParaRPr sz="3200"/>
          </a:p>
        </p:txBody>
      </p:sp>
      <p:sp>
        <p:nvSpPr>
          <p:cNvPr id="37" name="Google Shape;37;p1"/>
          <p:cNvSpPr txBox="1"/>
          <p:nvPr/>
        </p:nvSpPr>
        <p:spPr>
          <a:xfrm>
            <a:off x="51893" y="4757221"/>
            <a:ext cx="1042785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Zowe™, the Zowe™ logo, and the Open Mainframe Project™ are trademarks of The Linux® Foundation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" name="Google Shape;3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65820" y="2925163"/>
            <a:ext cx="2028825" cy="93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title"/>
          </p:nvPr>
        </p:nvSpPr>
        <p:spPr>
          <a:xfrm>
            <a:off x="333993" y="159442"/>
            <a:ext cx="7893793" cy="447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Zowe V3 Contacts</a:t>
            </a:r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body" idx="1"/>
          </p:nvPr>
        </p:nvSpPr>
        <p:spPr>
          <a:xfrm>
            <a:off x="317500" y="943429"/>
            <a:ext cx="8369300" cy="3143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Systems Squad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Mark Ackert &lt;</a:t>
            </a:r>
            <a:r>
              <a:rPr lang="en-US" u="sng">
                <a:solidFill>
                  <a:schemeClr val="hlink"/>
                </a:solidFill>
                <a:hlinkClick r:id="rId3"/>
              </a:rPr>
              <a:t>mark.ackert@broadcom.com</a:t>
            </a:r>
            <a:r>
              <a:rPr lang="en-US"/>
              <a:t>&gt;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OJ Celis &lt;</a:t>
            </a:r>
            <a:r>
              <a:rPr lang="en-US" u="sng">
                <a:solidFill>
                  <a:schemeClr val="hlink"/>
                </a:solidFill>
                <a:hlinkClick r:id="rId4"/>
              </a:rPr>
              <a:t>oscarjr.celis@ibm.com</a:t>
            </a:r>
            <a:r>
              <a:rPr lang="en-US"/>
              <a:t>&gt;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James Struga &lt;</a:t>
            </a:r>
            <a:r>
              <a:rPr lang="en-US" u="sng">
                <a:solidFill>
                  <a:schemeClr val="hlink"/>
                </a:solidFill>
                <a:hlinkClick r:id="rId5"/>
              </a:rPr>
              <a:t>jstruga@rocketsoftware.com</a:t>
            </a:r>
            <a:r>
              <a:rPr lang="en-US"/>
              <a:t>&gt; </a:t>
            </a:r>
            <a:endParaRPr/>
          </a:p>
        </p:txBody>
      </p:sp>
      <p:sp>
        <p:nvSpPr>
          <p:cNvPr id="140" name="Google Shape;140;p21"/>
          <p:cNvSpPr txBox="1">
            <a:spLocks noGrp="1"/>
          </p:cNvSpPr>
          <p:nvPr>
            <p:ph type="sldNum" idx="12"/>
          </p:nvPr>
        </p:nvSpPr>
        <p:spPr>
          <a:xfrm>
            <a:off x="8227786" y="4803547"/>
            <a:ext cx="58057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1"/>
          <p:cNvSpPr txBox="1">
            <a:spLocks noGrp="1"/>
          </p:cNvSpPr>
          <p:nvPr>
            <p:ph type="ctrTitle"/>
          </p:nvPr>
        </p:nvSpPr>
        <p:spPr>
          <a:xfrm>
            <a:off x="4553843" y="2356952"/>
            <a:ext cx="4298495" cy="1935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Thank you!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/>
              <a:t/>
            </a:r>
            <a:br>
              <a:rPr lang="en-US"/>
            </a:br>
            <a:r>
              <a:rPr lang="en-US" sz="3200"/>
              <a:t>Questions?</a:t>
            </a:r>
            <a:endParaRPr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"/>
          <p:cNvSpPr txBox="1">
            <a:spLocks noGrp="1"/>
          </p:cNvSpPr>
          <p:nvPr>
            <p:ph type="title"/>
          </p:nvPr>
        </p:nvSpPr>
        <p:spPr>
          <a:xfrm>
            <a:off x="333993" y="159442"/>
            <a:ext cx="7893793" cy="447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44" name="Google Shape;44;p2"/>
          <p:cNvSpPr txBox="1">
            <a:spLocks noGrp="1"/>
          </p:cNvSpPr>
          <p:nvPr>
            <p:ph type="body" idx="1"/>
          </p:nvPr>
        </p:nvSpPr>
        <p:spPr>
          <a:xfrm>
            <a:off x="317500" y="943429"/>
            <a:ext cx="8369300" cy="3143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Zowe Releases Timeline &amp; Conformance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New Features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Breaking Changes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V3 Conformance 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Resources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Q &amp; A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45" name="Google Shape;45;p2"/>
          <p:cNvSpPr txBox="1">
            <a:spLocks noGrp="1"/>
          </p:cNvSpPr>
          <p:nvPr>
            <p:ph type="sldNum" idx="12"/>
          </p:nvPr>
        </p:nvSpPr>
        <p:spPr>
          <a:xfrm>
            <a:off x="8227786" y="4803547"/>
            <a:ext cx="58057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title"/>
          </p:nvPr>
        </p:nvSpPr>
        <p:spPr>
          <a:xfrm>
            <a:off x="403621" y="201524"/>
            <a:ext cx="8397479" cy="748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Zowe Releases Timeline &amp; Conformance</a:t>
            </a:r>
            <a:endParaRPr sz="2800"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1"/>
          </p:nvPr>
        </p:nvSpPr>
        <p:spPr>
          <a:xfrm>
            <a:off x="461249" y="882875"/>
            <a:ext cx="3083100" cy="355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r>
              <a:rPr lang="en-US" sz="1000"/>
              <a:t>Zowe v1 Conformance</a:t>
            </a:r>
            <a:endParaRPr sz="1000"/>
          </a:p>
          <a:p>
            <a:pPr marL="342900" lvl="0" indent="-23368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40"/>
              <a:buChar char="•"/>
            </a:pPr>
            <a:r>
              <a:rPr lang="en-US" sz="1000"/>
              <a:t>Aligns with Zowe v1 LTS</a:t>
            </a:r>
            <a:endParaRPr sz="1000"/>
          </a:p>
          <a:p>
            <a:pPr marL="342900" lvl="0" indent="-2336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40"/>
              <a:buChar char="•"/>
            </a:pPr>
            <a:r>
              <a:rPr lang="en-US" sz="1000"/>
              <a:t>Covers Zowe </a:t>
            </a:r>
            <a:r>
              <a:rPr lang="en-US" sz="1000" b="1"/>
              <a:t>1.9 – 1.28.x </a:t>
            </a:r>
            <a:endParaRPr sz="1900"/>
          </a:p>
          <a:p>
            <a:pPr marL="342900" lvl="0" indent="-2336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40"/>
              <a:buChar char="•"/>
            </a:pPr>
            <a:r>
              <a:rPr lang="en-US" sz="1000" i="1"/>
              <a:t>Terminates with V1 maintenance @ Sept 2024</a:t>
            </a:r>
            <a:endParaRPr sz="1900"/>
          </a:p>
          <a:p>
            <a:pPr marL="10287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</a:pPr>
            <a:r>
              <a:rPr lang="en-US" sz="1000"/>
              <a:t>Zowe v2 Conformance</a:t>
            </a:r>
            <a:endParaRPr sz="1000"/>
          </a:p>
          <a:p>
            <a:pPr marL="342900" lvl="0" indent="-23368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40"/>
              <a:buChar char="•"/>
            </a:pPr>
            <a:r>
              <a:rPr lang="en-US" sz="1000"/>
              <a:t>Aligns with Zowe v2 LTS</a:t>
            </a:r>
            <a:endParaRPr sz="1000"/>
          </a:p>
          <a:p>
            <a:pPr marL="342900" lvl="0" indent="-2336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40"/>
              <a:buChar char="•"/>
            </a:pPr>
            <a:r>
              <a:rPr lang="en-US" sz="1000"/>
              <a:t>Covers Zowe 2.0 – Zowe 2.x (active &amp; maintenance)</a:t>
            </a:r>
            <a:endParaRPr sz="1000"/>
          </a:p>
          <a:p>
            <a:pPr marL="342900" lvl="0" indent="-2336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40"/>
              <a:buChar char="•"/>
            </a:pPr>
            <a:r>
              <a:rPr lang="en-US" sz="1000"/>
              <a:t>Extenders re-applied to earn v2 conformance</a:t>
            </a:r>
            <a:endParaRPr sz="1900"/>
          </a:p>
          <a:p>
            <a:pPr marL="342900" lvl="0" indent="-2336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40"/>
              <a:buChar char="•"/>
            </a:pPr>
            <a:r>
              <a:rPr lang="en-US" sz="1000"/>
              <a:t>Support providers re-applied to earn v2 conformance</a:t>
            </a:r>
            <a:endParaRPr sz="1900"/>
          </a:p>
          <a:p>
            <a:pPr marL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</a:pP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</a:pPr>
            <a:r>
              <a:rPr lang="en-US" sz="1000"/>
              <a:t>Zowe v3 Conformance</a:t>
            </a:r>
            <a:endParaRPr sz="1900"/>
          </a:p>
          <a:p>
            <a:pPr marL="342900" lvl="0" indent="-23368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40"/>
              <a:buChar char="•"/>
            </a:pPr>
            <a:r>
              <a:rPr lang="en-US" sz="1000"/>
              <a:t>Will align with Zowe v3 LTS</a:t>
            </a:r>
            <a:endParaRPr sz="1900"/>
          </a:p>
          <a:p>
            <a:pPr marL="342900" lvl="0" indent="-2336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40"/>
              <a:buChar char="•"/>
            </a:pPr>
            <a:r>
              <a:rPr lang="en-US" sz="1000" i="1"/>
              <a:t>Extenders must re-apply </a:t>
            </a:r>
            <a:r>
              <a:rPr lang="en-US" sz="1000"/>
              <a:t>to earn v3 conformance</a:t>
            </a:r>
            <a:endParaRPr sz="1900"/>
          </a:p>
          <a:p>
            <a:pPr marL="342900" lvl="0" indent="-2336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40"/>
              <a:buChar char="•"/>
            </a:pPr>
            <a:r>
              <a:rPr lang="en-US" sz="1000" i="1"/>
              <a:t>Support Providers must re-apply </a:t>
            </a:r>
            <a:r>
              <a:rPr lang="en-US" sz="1000"/>
              <a:t>to earn v3 conformance</a:t>
            </a:r>
            <a:endParaRPr sz="1000"/>
          </a:p>
          <a:p>
            <a:pPr marL="10287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sz="1000"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227786" y="4803547"/>
            <a:ext cx="58057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2681" y="1351403"/>
            <a:ext cx="5005250" cy="319458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333993" y="159442"/>
            <a:ext cx="7893793" cy="447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Zowe V3 </a:t>
            </a:r>
            <a:r>
              <a:rPr lang="en-US" sz="1900" strike="sngStrike"/>
              <a:t>New Features</a:t>
            </a:r>
            <a:r>
              <a:rPr lang="en-US"/>
              <a:t> Improvements</a:t>
            </a:r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1"/>
          </p:nvPr>
        </p:nvSpPr>
        <p:spPr>
          <a:xfrm>
            <a:off x="334000" y="1133529"/>
            <a:ext cx="8369400" cy="31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Zen Installation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Continued improvements to configuration experience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More schema validation for quicker error identification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Improving `zwe` performance by shifting from pure shell to shell+config manager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Richer </a:t>
            </a:r>
            <a:r>
              <a:rPr lang="en-US" b="1"/>
              <a:t>zowe.yaml </a:t>
            </a:r>
            <a:r>
              <a:rPr lang="en-US"/>
              <a:t>experience - templating, system symbols, merging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`zwe diagnose` command to help troubleshooting errors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/>
            </a:r>
            <a:br>
              <a:rPr lang="en-US"/>
            </a:br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ldNum" idx="12"/>
          </p:nvPr>
        </p:nvSpPr>
        <p:spPr>
          <a:xfrm>
            <a:off x="8227786" y="4803547"/>
            <a:ext cx="58057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8677213ea_0_1"/>
          <p:cNvSpPr txBox="1">
            <a:spLocks noGrp="1"/>
          </p:cNvSpPr>
          <p:nvPr>
            <p:ph type="title"/>
          </p:nvPr>
        </p:nvSpPr>
        <p:spPr>
          <a:xfrm>
            <a:off x="333993" y="159442"/>
            <a:ext cx="7893900" cy="4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Zowe V3 </a:t>
            </a:r>
            <a:r>
              <a:rPr lang="en-US" sz="1900" strike="sngStrike"/>
              <a:t>New Features</a:t>
            </a:r>
            <a:r>
              <a:rPr lang="en-US"/>
              <a:t> Improvements</a:t>
            </a:r>
            <a:endParaRPr/>
          </a:p>
        </p:txBody>
      </p:sp>
      <p:sp>
        <p:nvSpPr>
          <p:cNvPr id="70" name="Google Shape;70;g298677213ea_0_1"/>
          <p:cNvSpPr txBox="1">
            <a:spLocks noGrp="1"/>
          </p:cNvSpPr>
          <p:nvPr>
            <p:ph type="body" idx="1"/>
          </p:nvPr>
        </p:nvSpPr>
        <p:spPr>
          <a:xfrm>
            <a:off x="334000" y="1133529"/>
            <a:ext cx="8369400" cy="31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SBOM Format Refresh (SPDX)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Delivery mechanism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Digitally signed artifacts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All artifacts produced by the Zowe community and made available on zowe.org will be digitally signed, and instructions to use those signatures will be part of the download process</a:t>
            </a:r>
            <a:endParaRPr/>
          </a:p>
          <a:p>
            <a:pPr marL="9144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Additionally: investigating sigstore integration</a:t>
            </a:r>
            <a:br>
              <a:rPr lang="en-US"/>
            </a:br>
            <a:endParaRPr/>
          </a:p>
        </p:txBody>
      </p:sp>
      <p:sp>
        <p:nvSpPr>
          <p:cNvPr id="71" name="Google Shape;71;g298677213ea_0_1"/>
          <p:cNvSpPr txBox="1">
            <a:spLocks noGrp="1"/>
          </p:cNvSpPr>
          <p:nvPr>
            <p:ph type="sldNum" idx="12"/>
          </p:nvPr>
        </p:nvSpPr>
        <p:spPr>
          <a:xfrm>
            <a:off x="8227786" y="4803547"/>
            <a:ext cx="5805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333993" y="159442"/>
            <a:ext cx="7893793" cy="447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Zowe V3 Breaking Changes </a:t>
            </a:r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body" idx="1"/>
          </p:nvPr>
        </p:nvSpPr>
        <p:spPr>
          <a:xfrm>
            <a:off x="317500" y="943429"/>
            <a:ext cx="8369300" cy="3143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No breaking changes planned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Building out stricter schema validation may (rarely) cause a previously passing command to fail. 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The command was running in error before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New FMID for Zowe v3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APIML will require Java 17; Java 17 requires z/OS 2.5</a:t>
            </a:r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227786" y="4803547"/>
            <a:ext cx="58057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333993" y="159442"/>
            <a:ext cx="7893793" cy="447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Zowe V3 Conformance</a:t>
            </a:r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317500" y="943429"/>
            <a:ext cx="8369300" cy="3143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No changes to conformance program </a:t>
            </a:r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sldNum" idx="12"/>
          </p:nvPr>
        </p:nvSpPr>
        <p:spPr>
          <a:xfrm>
            <a:off x="8227786" y="4803547"/>
            <a:ext cx="58057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>
            <a:spLocks noGrp="1"/>
          </p:cNvSpPr>
          <p:nvPr>
            <p:ph type="title"/>
          </p:nvPr>
        </p:nvSpPr>
        <p:spPr>
          <a:xfrm>
            <a:off x="333993" y="159442"/>
            <a:ext cx="7893900" cy="4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Zowe V3 Timeline</a:t>
            </a:r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body" idx="1"/>
          </p:nvPr>
        </p:nvSpPr>
        <p:spPr>
          <a:xfrm>
            <a:off x="317500" y="943429"/>
            <a:ext cx="8369400" cy="31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Pre-release  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Zowe V3 release target is March 28, 2024</a:t>
            </a:r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sldNum" idx="12"/>
          </p:nvPr>
        </p:nvSpPr>
        <p:spPr>
          <a:xfrm>
            <a:off x="8227786" y="4803547"/>
            <a:ext cx="5805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grpSp>
        <p:nvGrpSpPr>
          <p:cNvPr id="95" name="Google Shape;95;p20"/>
          <p:cNvGrpSpPr/>
          <p:nvPr/>
        </p:nvGrpSpPr>
        <p:grpSpPr>
          <a:xfrm>
            <a:off x="4513725" y="1864926"/>
            <a:ext cx="2480148" cy="1728849"/>
            <a:chOff x="4526675" y="1857800"/>
            <a:chExt cx="2480148" cy="1728849"/>
          </a:xfrm>
        </p:grpSpPr>
        <p:sp>
          <p:nvSpPr>
            <p:cNvPr id="96" name="Google Shape;96;p20"/>
            <p:cNvSpPr/>
            <p:nvPr/>
          </p:nvSpPr>
          <p:spPr>
            <a:xfrm>
              <a:off x="4849302" y="3079475"/>
              <a:ext cx="1958400" cy="133500"/>
            </a:xfrm>
            <a:prstGeom prst="rect">
              <a:avLst/>
            </a:prstGeom>
            <a:solidFill>
              <a:srgbClr val="0E94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7" name="Google Shape;97;p20"/>
            <p:cNvGrpSpPr/>
            <p:nvPr/>
          </p:nvGrpSpPr>
          <p:grpSpPr>
            <a:xfrm>
              <a:off x="4526675" y="1857800"/>
              <a:ext cx="2480148" cy="1728849"/>
              <a:chOff x="4526675" y="1857800"/>
              <a:chExt cx="2480148" cy="1728849"/>
            </a:xfrm>
          </p:grpSpPr>
          <p:grpSp>
            <p:nvGrpSpPr>
              <p:cNvPr id="98" name="Google Shape;98;p20"/>
              <p:cNvGrpSpPr/>
              <p:nvPr/>
            </p:nvGrpSpPr>
            <p:grpSpPr>
              <a:xfrm>
                <a:off x="4808316" y="2800065"/>
                <a:ext cx="92400" cy="411825"/>
                <a:chOff x="845575" y="2563700"/>
                <a:chExt cx="92400" cy="411825"/>
              </a:xfrm>
            </p:grpSpPr>
            <p:cxnSp>
              <p:nvCxnSpPr>
                <p:cNvPr id="99" name="Google Shape;99;p20"/>
                <p:cNvCxnSpPr/>
                <p:nvPr/>
              </p:nvCxnSpPr>
              <p:spPr>
                <a:xfrm>
                  <a:off x="891775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100" name="Google Shape;100;p20"/>
                <p:cNvSpPr/>
                <p:nvPr/>
              </p:nvSpPr>
              <p:spPr>
                <a:xfrm>
                  <a:off x="845575" y="2563700"/>
                  <a:ext cx="92400" cy="924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01" name="Google Shape;101;p20"/>
              <p:cNvSpPr txBox="1"/>
              <p:nvPr/>
            </p:nvSpPr>
            <p:spPr>
              <a:xfrm>
                <a:off x="4526675" y="3215249"/>
                <a:ext cx="1344900" cy="37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lang="en-US" sz="1200" b="1" i="0" u="none" strike="noStrike" cap="none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November 2023 to </a:t>
                </a:r>
                <a:endParaRPr sz="1200" b="1" i="0" u="none" strike="noStrike" cap="non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lang="en-US" sz="1200" b="1" i="0" u="none" strike="noStrike" cap="none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February 2024</a:t>
                </a:r>
                <a:endParaRPr sz="1200" b="1" i="0" u="none" strike="noStrike" cap="non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02" name="Google Shape;102;p20"/>
              <p:cNvSpPr txBox="1"/>
              <p:nvPr/>
            </p:nvSpPr>
            <p:spPr>
              <a:xfrm>
                <a:off x="4753223" y="1857800"/>
                <a:ext cx="2253600" cy="94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b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lang="en-US" sz="800" b="1" i="0" u="none" strike="noStrike" cap="none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xxxxxxx</a:t>
                </a:r>
                <a:endParaRPr sz="800" b="1" i="0" u="none" strike="noStrike" cap="non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grpSp>
        <p:nvGrpSpPr>
          <p:cNvPr id="103" name="Google Shape;103;p20"/>
          <p:cNvGrpSpPr/>
          <p:nvPr/>
        </p:nvGrpSpPr>
        <p:grpSpPr>
          <a:xfrm>
            <a:off x="6422851" y="2709725"/>
            <a:ext cx="2721149" cy="1735651"/>
            <a:chOff x="6435801" y="2702599"/>
            <a:chExt cx="2721149" cy="1735651"/>
          </a:xfrm>
        </p:grpSpPr>
        <p:sp>
          <p:nvSpPr>
            <p:cNvPr id="104" name="Google Shape;104;p20"/>
            <p:cNvSpPr/>
            <p:nvPr/>
          </p:nvSpPr>
          <p:spPr>
            <a:xfrm>
              <a:off x="6807650" y="3079475"/>
              <a:ext cx="2349300" cy="133500"/>
            </a:xfrm>
            <a:prstGeom prst="rect">
              <a:avLst/>
            </a:prstGeom>
            <a:solidFill>
              <a:srgbClr val="0856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5" name="Google Shape;105;p20"/>
            <p:cNvGrpSpPr/>
            <p:nvPr/>
          </p:nvGrpSpPr>
          <p:grpSpPr>
            <a:xfrm>
              <a:off x="6435801" y="2702599"/>
              <a:ext cx="2494572" cy="1735651"/>
              <a:chOff x="6435801" y="2702599"/>
              <a:chExt cx="2494572" cy="1735651"/>
            </a:xfrm>
          </p:grpSpPr>
          <p:grpSp>
            <p:nvGrpSpPr>
              <p:cNvPr id="106" name="Google Shape;106;p20"/>
              <p:cNvGrpSpPr/>
              <p:nvPr/>
            </p:nvGrpSpPr>
            <p:grpSpPr>
              <a:xfrm rot="10800000">
                <a:off x="6760035" y="3079467"/>
                <a:ext cx="92400" cy="411825"/>
                <a:chOff x="2070100" y="2563700"/>
                <a:chExt cx="92400" cy="411825"/>
              </a:xfrm>
            </p:grpSpPr>
            <p:cxnSp>
              <p:nvCxnSpPr>
                <p:cNvPr id="107" name="Google Shape;107;p20"/>
                <p:cNvCxnSpPr/>
                <p:nvPr/>
              </p:nvCxnSpPr>
              <p:spPr>
                <a:xfrm>
                  <a:off x="2116300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108" name="Google Shape;108;p20"/>
                <p:cNvSpPr/>
                <p:nvPr/>
              </p:nvSpPr>
              <p:spPr>
                <a:xfrm>
                  <a:off x="2070100" y="2563700"/>
                  <a:ext cx="92400" cy="924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09" name="Google Shape;109;p20"/>
              <p:cNvSpPr txBox="1"/>
              <p:nvPr/>
            </p:nvSpPr>
            <p:spPr>
              <a:xfrm>
                <a:off x="6435801" y="2702599"/>
                <a:ext cx="1421700" cy="37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lang="en-US" sz="1200" b="1" i="0" u="none" strike="noStrike" cap="none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March 28, 2024</a:t>
                </a:r>
                <a:endParaRPr sz="1200" b="1" i="0" u="none" strike="noStrike" cap="non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10" name="Google Shape;110;p20"/>
              <p:cNvSpPr txBox="1"/>
              <p:nvPr/>
            </p:nvSpPr>
            <p:spPr>
              <a:xfrm>
                <a:off x="6676773" y="3494450"/>
                <a:ext cx="2253600" cy="94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lang="en-US" sz="800" b="1" i="0" u="none" strike="noStrike" cap="none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Zowe V3 release</a:t>
                </a:r>
                <a:endParaRPr sz="800" b="1" i="0" u="none" strike="noStrike" cap="non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endParaRPr sz="800" b="1" i="0" u="none" strike="noStrike" cap="non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160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endParaRPr sz="800" b="1" i="0" u="none" strike="noStrike" cap="non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grpSp>
        <p:nvGrpSpPr>
          <p:cNvPr id="111" name="Google Shape;111;p20"/>
          <p:cNvGrpSpPr/>
          <p:nvPr/>
        </p:nvGrpSpPr>
        <p:grpSpPr>
          <a:xfrm>
            <a:off x="483041" y="1864926"/>
            <a:ext cx="2580731" cy="1728863"/>
            <a:chOff x="495991" y="1857800"/>
            <a:chExt cx="2580731" cy="1728863"/>
          </a:xfrm>
        </p:grpSpPr>
        <p:sp>
          <p:nvSpPr>
            <p:cNvPr id="112" name="Google Shape;112;p20"/>
            <p:cNvSpPr/>
            <p:nvPr/>
          </p:nvSpPr>
          <p:spPr>
            <a:xfrm>
              <a:off x="932600" y="3079475"/>
              <a:ext cx="1958400" cy="133500"/>
            </a:xfrm>
            <a:prstGeom prst="rect">
              <a:avLst/>
            </a:prstGeom>
            <a:solidFill>
              <a:srgbClr val="0E94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13" name="Google Shape;113;p20"/>
            <p:cNvGrpSpPr/>
            <p:nvPr/>
          </p:nvGrpSpPr>
          <p:grpSpPr>
            <a:xfrm>
              <a:off x="495991" y="1857800"/>
              <a:ext cx="2580731" cy="1728863"/>
              <a:chOff x="495991" y="1857800"/>
              <a:chExt cx="2580731" cy="1728863"/>
            </a:xfrm>
          </p:grpSpPr>
          <p:sp>
            <p:nvSpPr>
              <p:cNvPr id="114" name="Google Shape;114;p20"/>
              <p:cNvSpPr txBox="1"/>
              <p:nvPr/>
            </p:nvSpPr>
            <p:spPr>
              <a:xfrm>
                <a:off x="495991" y="3215263"/>
                <a:ext cx="871200" cy="37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lang="en-US" sz="1200" b="1" i="0" u="none" strike="noStrike" cap="none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October 2023</a:t>
                </a:r>
                <a:endParaRPr sz="1200" b="1" i="0" u="none" strike="noStrike" cap="non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grpSp>
            <p:nvGrpSpPr>
              <p:cNvPr id="115" name="Google Shape;115;p20"/>
              <p:cNvGrpSpPr/>
              <p:nvPr/>
            </p:nvGrpSpPr>
            <p:grpSpPr>
              <a:xfrm>
                <a:off x="881025" y="2800065"/>
                <a:ext cx="92400" cy="411825"/>
                <a:chOff x="845575" y="2563700"/>
                <a:chExt cx="92400" cy="411825"/>
              </a:xfrm>
            </p:grpSpPr>
            <p:cxnSp>
              <p:nvCxnSpPr>
                <p:cNvPr id="116" name="Google Shape;116;p20"/>
                <p:cNvCxnSpPr/>
                <p:nvPr/>
              </p:nvCxnSpPr>
              <p:spPr>
                <a:xfrm>
                  <a:off x="891775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117" name="Google Shape;117;p20"/>
                <p:cNvSpPr/>
                <p:nvPr/>
              </p:nvSpPr>
              <p:spPr>
                <a:xfrm>
                  <a:off x="845575" y="2563700"/>
                  <a:ext cx="92400" cy="924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18" name="Google Shape;118;p20"/>
              <p:cNvSpPr txBox="1"/>
              <p:nvPr/>
            </p:nvSpPr>
            <p:spPr>
              <a:xfrm>
                <a:off x="823122" y="1857800"/>
                <a:ext cx="2253600" cy="94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b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lang="en-US" sz="800" b="1" i="0" u="none" strike="noStrike" cap="none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Office hours for extenders</a:t>
                </a:r>
                <a:endParaRPr sz="800" b="1" i="0" u="none" strike="noStrike" cap="non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grpSp>
        <p:nvGrpSpPr>
          <p:cNvPr id="119" name="Google Shape;119;p20"/>
          <p:cNvGrpSpPr/>
          <p:nvPr/>
        </p:nvGrpSpPr>
        <p:grpSpPr>
          <a:xfrm>
            <a:off x="2512650" y="2553275"/>
            <a:ext cx="2501350" cy="1892101"/>
            <a:chOff x="2525600" y="2546149"/>
            <a:chExt cx="2501350" cy="1892101"/>
          </a:xfrm>
        </p:grpSpPr>
        <p:sp>
          <p:nvSpPr>
            <p:cNvPr id="120" name="Google Shape;120;p20"/>
            <p:cNvSpPr/>
            <p:nvPr/>
          </p:nvSpPr>
          <p:spPr>
            <a:xfrm>
              <a:off x="2890952" y="3079475"/>
              <a:ext cx="1958400" cy="133500"/>
            </a:xfrm>
            <a:prstGeom prst="rect">
              <a:avLst/>
            </a:prstGeom>
            <a:solidFill>
              <a:srgbClr val="0856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1" name="Google Shape;121;p20"/>
            <p:cNvGrpSpPr/>
            <p:nvPr/>
          </p:nvGrpSpPr>
          <p:grpSpPr>
            <a:xfrm>
              <a:off x="2525600" y="2546149"/>
              <a:ext cx="2501350" cy="1892101"/>
              <a:chOff x="2525600" y="2546149"/>
              <a:chExt cx="2501350" cy="1892101"/>
            </a:xfrm>
          </p:grpSpPr>
          <p:sp>
            <p:nvSpPr>
              <p:cNvPr id="122" name="Google Shape;122;p20"/>
              <p:cNvSpPr txBox="1"/>
              <p:nvPr/>
            </p:nvSpPr>
            <p:spPr>
              <a:xfrm>
                <a:off x="2525600" y="2546149"/>
                <a:ext cx="969300" cy="52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lang="en-US" sz="1200" b="1" i="0" u="none" strike="noStrike" cap="none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MMM 2023</a:t>
                </a:r>
                <a:endParaRPr sz="1200" b="1" i="0" u="none" strike="noStrike" cap="non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grpSp>
            <p:nvGrpSpPr>
              <p:cNvPr id="123" name="Google Shape;123;p20"/>
              <p:cNvGrpSpPr/>
              <p:nvPr/>
            </p:nvGrpSpPr>
            <p:grpSpPr>
              <a:xfrm rot="10800000">
                <a:off x="2849073" y="3079467"/>
                <a:ext cx="92400" cy="411825"/>
                <a:chOff x="2070100" y="2563700"/>
                <a:chExt cx="92400" cy="411825"/>
              </a:xfrm>
            </p:grpSpPr>
            <p:cxnSp>
              <p:nvCxnSpPr>
                <p:cNvPr id="124" name="Google Shape;124;p20"/>
                <p:cNvCxnSpPr/>
                <p:nvPr/>
              </p:nvCxnSpPr>
              <p:spPr>
                <a:xfrm>
                  <a:off x="2116300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125" name="Google Shape;125;p20"/>
                <p:cNvSpPr/>
                <p:nvPr/>
              </p:nvSpPr>
              <p:spPr>
                <a:xfrm>
                  <a:off x="2070100" y="2563700"/>
                  <a:ext cx="92400" cy="924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26" name="Google Shape;126;p20"/>
              <p:cNvSpPr txBox="1"/>
              <p:nvPr/>
            </p:nvSpPr>
            <p:spPr>
              <a:xfrm>
                <a:off x="2773350" y="3494450"/>
                <a:ext cx="2253600" cy="94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160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lang="en-US" sz="800" b="1" i="0" u="none" strike="noStrike" cap="none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V3 Pre-release available for testing  </a:t>
                </a:r>
                <a:endParaRPr sz="800" b="1" i="0" u="none" strike="noStrike" cap="non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5"/>
          <p:cNvSpPr txBox="1">
            <a:spLocks noGrp="1"/>
          </p:cNvSpPr>
          <p:nvPr>
            <p:ph type="title"/>
          </p:nvPr>
        </p:nvSpPr>
        <p:spPr>
          <a:xfrm>
            <a:off x="333993" y="159442"/>
            <a:ext cx="7893793" cy="447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Zowe V3 Resources</a:t>
            </a:r>
            <a:endParaRPr/>
          </a:p>
        </p:txBody>
      </p:sp>
      <p:sp>
        <p:nvSpPr>
          <p:cNvPr id="132" name="Google Shape;132;p45"/>
          <p:cNvSpPr txBox="1">
            <a:spLocks noGrp="1"/>
          </p:cNvSpPr>
          <p:nvPr>
            <p:ph type="body" idx="1"/>
          </p:nvPr>
        </p:nvSpPr>
        <p:spPr>
          <a:xfrm>
            <a:off x="317500" y="943429"/>
            <a:ext cx="8369300" cy="3143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https://www.zowe.org/vnext</a:t>
            </a:r>
            <a:endParaRPr/>
          </a:p>
        </p:txBody>
      </p:sp>
      <p:sp>
        <p:nvSpPr>
          <p:cNvPr id="133" name="Google Shape;133;p45"/>
          <p:cNvSpPr txBox="1">
            <a:spLocks noGrp="1"/>
          </p:cNvSpPr>
          <p:nvPr>
            <p:ph type="sldNum" idx="12"/>
          </p:nvPr>
        </p:nvSpPr>
        <p:spPr>
          <a:xfrm>
            <a:off x="8227786" y="4803547"/>
            <a:ext cx="58057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zowe-presentation-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</Words>
  <Application>Microsoft Office PowerPoint</Application>
  <PresentationFormat>On-screen Show (16:9)</PresentationFormat>
  <Paragraphs>89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Roboto</vt:lpstr>
      <vt:lpstr>zowe-presentation-template</vt:lpstr>
      <vt:lpstr>Zowe V3 LTS: Office Hours for Extenders</vt:lpstr>
      <vt:lpstr>Agenda</vt:lpstr>
      <vt:lpstr>Zowe Releases Timeline &amp; Conformance</vt:lpstr>
      <vt:lpstr>Zowe V3 New Features Improvements</vt:lpstr>
      <vt:lpstr>Zowe V3 New Features Improvements</vt:lpstr>
      <vt:lpstr>Zowe V3 Breaking Changes </vt:lpstr>
      <vt:lpstr>Zowe V3 Conformance</vt:lpstr>
      <vt:lpstr>Zowe V3 Timeline</vt:lpstr>
      <vt:lpstr>Zowe V3 Resources</vt:lpstr>
      <vt:lpstr>Zowe V3 Contacts</vt:lpstr>
      <vt:lpstr>Thank you! 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Zowe V3 LTS: Office Hours for Extenders</dc:title>
  <dc:creator>Rose Sakach</dc:creator>
  <cp:lastModifiedBy>Rose Sakach</cp:lastModifiedBy>
  <cp:revision>2</cp:revision>
  <dcterms:modified xsi:type="dcterms:W3CDTF">2023-11-15T17:03:57Z</dcterms:modified>
</cp:coreProperties>
</file>